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s/comment1.xml" ContentType="application/vnd.openxmlformats-officedocument.presentationml.comments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.jpe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  <p:sldId id="333" r:id="rId86"/>
    <p:sldId id="334" r:id="rId87"/>
    <p:sldId id="335" r:id="rId8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262626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262626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262626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262626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262626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262626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262626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262626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262626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Author id="0" name="Serge Durand" initials="S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262626"/>
        </a:fontRef>
        <a:srgbClr val="26262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ED8"/>
          </a:solidFill>
        </a:fill>
      </a:tcStyle>
    </a:wholeTbl>
    <a:band2H>
      <a:tcTxStyle b="def" i="def"/>
      <a:tcStyle>
        <a:tcBdr/>
        <a:fill>
          <a:solidFill>
            <a:srgbClr val="E8E8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262626"/>
        </a:fontRef>
        <a:srgbClr val="26262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DCC"/>
          </a:solidFill>
        </a:fill>
      </a:tcStyle>
    </a:wholeTbl>
    <a:band2H>
      <a:tcTxStyle b="def" i="def"/>
      <a:tcStyle>
        <a:tcBdr/>
        <a:fill>
          <a:solidFill>
            <a:srgbClr val="FFF6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262626"/>
        </a:fontRef>
        <a:srgbClr val="26262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DDD6"/>
          </a:solidFill>
        </a:fill>
      </a:tcStyle>
    </a:wholeTbl>
    <a:band2H>
      <a:tcTxStyle b="def" i="def"/>
      <a:tcStyle>
        <a:tcBdr/>
        <a:fill>
          <a:solidFill>
            <a:srgbClr val="F4EF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262626"/>
        </a:fontRef>
        <a:srgbClr val="2626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262626"/>
        </a:fontRef>
        <a:srgbClr val="2626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62626"/>
              </a:solidFill>
              <a:prstDash val="solid"/>
              <a:round/>
            </a:ln>
          </a:top>
          <a:bottom>
            <a:ln w="25400" cap="flat">
              <a:solidFill>
                <a:srgbClr val="26262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62626"/>
              </a:solidFill>
              <a:prstDash val="solid"/>
              <a:round/>
            </a:ln>
          </a:top>
          <a:bottom>
            <a:ln w="25400" cap="flat">
              <a:solidFill>
                <a:srgbClr val="26262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62626"/>
        </a:fontRef>
        <a:srgbClr val="26262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 b="def" i="def"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6262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6262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6262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comments" Target="comments/comment1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<Relationship Id="rId73" Type="http://schemas.openxmlformats.org/officeDocument/2006/relationships/slide" Target="slides/slide65.xml"/><Relationship Id="rId74" Type="http://schemas.openxmlformats.org/officeDocument/2006/relationships/slide" Target="slides/slide66.xml"/><Relationship Id="rId75" Type="http://schemas.openxmlformats.org/officeDocument/2006/relationships/slide" Target="slides/slide67.xml"/><Relationship Id="rId76" Type="http://schemas.openxmlformats.org/officeDocument/2006/relationships/slide" Target="slides/slide68.xml"/><Relationship Id="rId77" Type="http://schemas.openxmlformats.org/officeDocument/2006/relationships/slide" Target="slides/slide69.xml"/><Relationship Id="rId78" Type="http://schemas.openxmlformats.org/officeDocument/2006/relationships/slide" Target="slides/slide70.xml"/><Relationship Id="rId79" Type="http://schemas.openxmlformats.org/officeDocument/2006/relationships/slide" Target="slides/slide71.xml"/><Relationship Id="rId80" Type="http://schemas.openxmlformats.org/officeDocument/2006/relationships/slide" Target="slides/slide72.xml"/><Relationship Id="rId81" Type="http://schemas.openxmlformats.org/officeDocument/2006/relationships/slide" Target="slides/slide73.xml"/><Relationship Id="rId82" Type="http://schemas.openxmlformats.org/officeDocument/2006/relationships/slide" Target="slides/slide74.xml"/><Relationship Id="rId83" Type="http://schemas.openxmlformats.org/officeDocument/2006/relationships/slide" Target="slides/slide75.xml"/><Relationship Id="rId84" Type="http://schemas.openxmlformats.org/officeDocument/2006/relationships/slide" Target="slides/slide76.xml"/><Relationship Id="rId85" Type="http://schemas.openxmlformats.org/officeDocument/2006/relationships/slide" Target="slides/slide77.xml"/><Relationship Id="rId86" Type="http://schemas.openxmlformats.org/officeDocument/2006/relationships/slide" Target="slides/slide78.xml"/><Relationship Id="rId87" Type="http://schemas.openxmlformats.org/officeDocument/2006/relationships/slide" Target="slides/slide79.xml"/><Relationship Id="rId88" Type="http://schemas.openxmlformats.org/officeDocument/2006/relationships/slide" Target="slides/slide80.xml"/></Relationships>
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5-12-04T15:50:49.673" idx="1">
    <p:pos x="7999" y="368"/>
    <p:text>Add choice = max (scores)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3" name="Shape 68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1" name="Shape 7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First let’s motivate the need for trustworthy AI if anyone still needs convincing:</a:t>
            </a:r>
          </a:p>
          <a:p>
            <a:pPr/>
            <a:r>
              <a:t>List of incidents</a:t>
            </a:r>
          </a:p>
          <a:p>
            <a:pPr/>
            <a:r>
              <a:t>Exemple includes safety, biases, unethical use, loss of life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8" name="Shape 7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228600"/>
            <a:r>
              <a:t>Neural network verification is particularly important for safety-critical applications. Here we have an example of a network designed to prevent aircraft collisions.</a:t>
            </a:r>
            <a:br/>
            <a:r>
              <a:t>On the right I show a simplified version of the neural network. It is composed of several layers. The inputs are processed by the sequential application of linear functions followed by a non-linear activation function.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Shape 7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6" name="Shape 7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228600"/>
            <a:r>
              <a:t>This is an example of input output property. </a:t>
            </a:r>
          </a:p>
          <a:p>
            <a:pPr indent="228600"/>
            <a:r>
              <a:t>Such properties can be defined by :</a:t>
            </a:r>
          </a:p>
          <a:p>
            <a:pPr indent="228600"/>
            <a:r>
              <a:t>An input set, representing possibly infinitely many inputs</a:t>
            </a:r>
          </a:p>
          <a:p>
            <a:pPr indent="228600"/>
            <a:r>
              <a:t>A trained network, here with some fixed given parameters theta</a:t>
            </a:r>
          </a:p>
          <a:p>
            <a:pPr indent="228600"/>
            <a:r>
              <a:t>And a safe output space, here for instance a half space, defined by the hyperplane in red.</a:t>
            </a:r>
          </a:p>
          <a:p>
            <a:pPr indent="228600"/>
            <a:r>
              <a:t>Any outputs above the hyperplane are considered correct outputs, and the other are errors.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0" name="Shape 8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Principle : propagating upper and lower bounding linear functions through the network.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Shape 9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7" name="Shape 9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process can be repeated and subproblems handled in parallel.</a:t>
            </a:r>
          </a:p>
          <a:p>
            <a:pPr/>
            <a:r>
              <a:t>Theoretical convergence (asymptotic complete verification) depends on the linear approximation used.</a:t>
            </a:r>
          </a:p>
          <a:p>
            <a:pPr/>
            <a:r>
              <a:t>In practice : repetitive splits do lead to shrinking of the output space, but analysis can timeout (property is unsafe with hard counter examples, network has a large number of inputs…)</a:t>
            </a:r>
          </a:p>
          <a:p>
            <a:pPr/>
            <a:r>
              <a:t>Prioritizing inputs to be partitioned is key for efficient analysis.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Shape 10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5" name="Shape 10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Average of the magnitude of linear coefficient applied to the input in lower and upper approximations, </a:t>
            </a:r>
          </a:p>
          <a:p>
            <a:pPr/>
            <a:r>
              <a:t>Scaled by the width of the input bounds.</a:t>
            </a:r>
          </a:p>
          <a:p>
            <a:pPr/>
          </a:p>
          <a:p>
            <a:pPr/>
            <a:r>
              <a:t>Intuition: if we shrink this input interval the result in the output interval will be the highest.</a:t>
            </a:r>
            <a:br/>
            <a:br/>
            <a:r>
              <a:t>Note: sum would work the same…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Shape 103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3" name="Shape 103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From 3 800 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Shape 15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1" name="Shape 15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Tool for Fairness Certification of Neural Networks</a:t>
            </a:r>
          </a:p>
          <a:p>
            <a:pPr/>
            <a:r>
              <a:t>First step: input partitioning and forward analysis using abstract domains (i.e. linear approximations)</a:t>
            </a:r>
          </a:p>
          <a:p>
            <a:pPr/>
            <a:r>
              <a:t>On sub-problems where # instable ReLU is low enough: complete backward analysis to certify fairness</a:t>
            </a:r>
          </a:p>
          <a:p>
            <a:pPr/>
            <a:r>
              <a:t>End-result: fairness coverage of entire input space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Shape 15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0" name="Shape 15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Transition : </a:t>
            </a:r>
          </a:p>
          <a:p>
            <a:pPr/>
            <a:r>
              <a:t>Verification remains a very active field. Standardly trained network are very challenging to verify. </a:t>
            </a:r>
          </a:p>
          <a:p>
            <a:pPr/>
            <a:r>
              <a:t>Orthogonally to verifying network post-training, there is an area of research dedicated to inducing robustness during training.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7;p46"/>
          <p:cNvSpPr/>
          <p:nvPr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16" name="Title Text"/>
          <p:cNvSpPr txBox="1"/>
          <p:nvPr>
            <p:ph type="title"/>
          </p:nvPr>
        </p:nvSpPr>
        <p:spPr>
          <a:xfrm>
            <a:off x="731837" y="2654299"/>
            <a:ext cx="5294314" cy="1587501"/>
          </a:xfrm>
          <a:prstGeom prst="rect">
            <a:avLst/>
          </a:prstGeom>
        </p:spPr>
        <p:txBody>
          <a:bodyPr anchor="b"/>
          <a:lstStyle>
            <a:lvl1pPr>
              <a:defRPr sz="2800">
                <a:solidFill>
                  <a:srgbClr val="26262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" name="Body Level One…"/>
          <p:cNvSpPr txBox="1"/>
          <p:nvPr>
            <p:ph type="body" sz="quarter" idx="1"/>
          </p:nvPr>
        </p:nvSpPr>
        <p:spPr>
          <a:xfrm>
            <a:off x="731837" y="4262437"/>
            <a:ext cx="5294314" cy="16557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228600" indent="354330">
              <a:buSzTx/>
              <a:buNone/>
              <a:defRPr sz="2000"/>
            </a:lvl2pPr>
            <a:lvl3pPr marL="228600" indent="811530">
              <a:buSzTx/>
              <a:buNone/>
              <a:defRPr sz="2000"/>
            </a:lvl3pPr>
            <a:lvl4pPr marL="228600" indent="1268730">
              <a:buSzTx/>
              <a:buNone/>
              <a:defRPr sz="2000"/>
            </a:lvl4pPr>
            <a:lvl5pPr marL="228600" indent="1725929"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8" name="Google Shape;20;p46" descr="Google Shape;20;p4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837" y="728662"/>
            <a:ext cx="1803601" cy="180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Google Shape;21;p46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Titre</a:t>
            </a:r>
          </a:p>
        </p:txBody>
      </p:sp>
      <p:pic>
        <p:nvPicPr>
          <p:cNvPr id="20" name="Google Shape;22;p46" descr="Google Shape;22;p46"/>
          <p:cNvPicPr>
            <a:picLocks noChangeAspect="1"/>
          </p:cNvPicPr>
          <p:nvPr/>
        </p:nvPicPr>
        <p:blipFill>
          <a:blip r:embed="rId3">
            <a:extLst/>
          </a:blip>
          <a:srcRect l="0" t="19705" r="39861" b="0"/>
          <a:stretch>
            <a:fillRect/>
          </a:stretch>
        </p:blipFill>
        <p:spPr>
          <a:xfrm>
            <a:off x="9406295" y="-2"/>
            <a:ext cx="2785705" cy="2447608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Google Shape;23;p46"/>
          <p:cNvSpPr txBox="1"/>
          <p:nvPr>
            <p:ph type="body" sz="quarter" idx="21"/>
          </p:nvPr>
        </p:nvSpPr>
        <p:spPr>
          <a:xfrm>
            <a:off x="742948" y="5892800"/>
            <a:ext cx="6578601" cy="558800"/>
          </a:xfrm>
          <a:prstGeom prst="rect">
            <a:avLst/>
          </a:prstGeom>
        </p:spPr>
        <p:txBody>
          <a:bodyPr/>
          <a:lstStyle/>
          <a:p>
            <a:pPr>
              <a:defRPr i="1" sz="1200"/>
            </a:pP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Text"/>
          <p:cNvSpPr txBox="1"/>
          <p:nvPr>
            <p:ph type="title"/>
          </p:nvPr>
        </p:nvSpPr>
        <p:spPr>
          <a:xfrm>
            <a:off x="731837" y="2654299"/>
            <a:ext cx="5294314" cy="1587501"/>
          </a:xfrm>
          <a:prstGeom prst="rect">
            <a:avLst/>
          </a:prstGeom>
        </p:spPr>
        <p:txBody>
          <a:bodyPr anchor="b"/>
          <a:lstStyle>
            <a:lvl1pPr>
              <a:defRPr sz="2800">
                <a:solidFill>
                  <a:srgbClr val="26262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1" name="Body Level One…"/>
          <p:cNvSpPr txBox="1"/>
          <p:nvPr>
            <p:ph type="body" sz="quarter" idx="1"/>
          </p:nvPr>
        </p:nvSpPr>
        <p:spPr>
          <a:xfrm>
            <a:off x="731837" y="4262437"/>
            <a:ext cx="5294314" cy="16557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228600" indent="354330">
              <a:buSzTx/>
              <a:buNone/>
              <a:defRPr sz="2000"/>
            </a:lvl2pPr>
            <a:lvl3pPr marL="228600" indent="811530">
              <a:buSzTx/>
              <a:buNone/>
              <a:defRPr sz="2000"/>
            </a:lvl3pPr>
            <a:lvl4pPr marL="228600" indent="1268730">
              <a:buSzTx/>
              <a:buNone/>
              <a:defRPr sz="2000"/>
            </a:lvl4pPr>
            <a:lvl5pPr marL="228600" indent="1725929"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2" name="Google Shape;50;p49" descr="Google Shape;50;p4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837" y="728662"/>
            <a:ext cx="4053601" cy="1805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Google Shape;51;p49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Titre CEA isas</a:t>
            </a:r>
          </a:p>
        </p:txBody>
      </p:sp>
      <p:sp>
        <p:nvSpPr>
          <p:cNvPr id="134" name="Google Shape;52;p49"/>
          <p:cNvSpPr/>
          <p:nvPr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pic>
        <p:nvPicPr>
          <p:cNvPr id="135" name="Google Shape;53;p49" descr="Google Shape;53;p49"/>
          <p:cNvPicPr>
            <a:picLocks noChangeAspect="1"/>
          </p:cNvPicPr>
          <p:nvPr/>
        </p:nvPicPr>
        <p:blipFill>
          <a:blip r:embed="rId3">
            <a:extLst/>
          </a:blip>
          <a:srcRect l="0" t="19705" r="39861" b="0"/>
          <a:stretch>
            <a:fillRect/>
          </a:stretch>
        </p:blipFill>
        <p:spPr>
          <a:xfrm>
            <a:off x="9406295" y="-2"/>
            <a:ext cx="2785705" cy="2447608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Google Shape;55;p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0019"/>
          </a:solidFill>
          <a:ln w="12700">
            <a:miter lim="400000"/>
          </a:ln>
        </p:spPr>
        <p:txBody>
          <a:bodyPr lIns="0" tIns="0" rIns="0" bIns="0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145" name="Body Level One…"/>
          <p:cNvSpPr txBox="1"/>
          <p:nvPr>
            <p:ph type="body" idx="1"/>
          </p:nvPr>
        </p:nvSpPr>
        <p:spPr>
          <a:xfrm>
            <a:off x="731837" y="1381125"/>
            <a:ext cx="8329613" cy="4795838"/>
          </a:xfrm>
          <a:prstGeom prst="rect">
            <a:avLst/>
          </a:prstGeom>
        </p:spPr>
        <p:txBody>
          <a:bodyPr/>
          <a:lstStyle>
            <a:lvl1pPr marL="457200" indent="-342900">
              <a:spcBef>
                <a:spcPts val="1800"/>
              </a:spcBef>
              <a:buClr>
                <a:srgbClr val="FFFFFF"/>
              </a:buClr>
              <a:buSzPts val="1800"/>
              <a:buAutoNum type="arabicPeriod" startAt="1"/>
              <a:defRPr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indent="685800">
              <a:spcBef>
                <a:spcPts val="1800"/>
              </a:spcBef>
              <a:buClr>
                <a:srgbClr val="FFFFFF"/>
              </a:buClr>
              <a:buSzTx/>
              <a:buNone/>
              <a:defRPr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>
              <a:spcBef>
                <a:spcPts val="1800"/>
              </a:spcBef>
              <a:buClr>
                <a:srgbClr val="FFFFFF"/>
              </a:buClr>
              <a:defRPr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>
              <a:spcBef>
                <a:spcPts val="1800"/>
              </a:spcBef>
              <a:buClr>
                <a:srgbClr val="FFFFFF"/>
              </a:buClr>
              <a:defRPr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>
              <a:spcBef>
                <a:spcPts val="1800"/>
              </a:spcBef>
              <a:buClr>
                <a:srgbClr val="FFFFFF"/>
              </a:buClr>
              <a:defRPr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Google Shape;57;p50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Sommaire</a:t>
            </a:r>
          </a:p>
        </p:txBody>
      </p:sp>
      <p:grpSp>
        <p:nvGrpSpPr>
          <p:cNvPr id="151" name="Google Shape;58;p50"/>
          <p:cNvGrpSpPr/>
          <p:nvPr/>
        </p:nvGrpSpPr>
        <p:grpSpPr>
          <a:xfrm>
            <a:off x="266859" y="6343649"/>
            <a:ext cx="316708" cy="316709"/>
            <a:chOff x="0" y="0"/>
            <a:chExt cx="316707" cy="316707"/>
          </a:xfrm>
        </p:grpSpPr>
        <p:sp>
          <p:nvSpPr>
            <p:cNvPr id="147" name="Google Shape;60;p50"/>
            <p:cNvSpPr/>
            <p:nvPr/>
          </p:nvSpPr>
          <p:spPr>
            <a:xfrm>
              <a:off x="-1" y="-1"/>
              <a:ext cx="316709" cy="3167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/>
              </a:pPr>
            </a:p>
          </p:txBody>
        </p:sp>
        <p:sp>
          <p:nvSpPr>
            <p:cNvPr id="148" name="Google Shape;62;p50"/>
            <p:cNvSpPr/>
            <p:nvPr/>
          </p:nvSpPr>
          <p:spPr>
            <a:xfrm>
              <a:off x="59382" y="105221"/>
              <a:ext cx="196901" cy="75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914"/>
                  </a:moveTo>
                  <a:cubicBezTo>
                    <a:pt x="21600" y="682"/>
                    <a:pt x="18651" y="0"/>
                    <a:pt x="18000" y="0"/>
                  </a:cubicBezTo>
                  <a:cubicBezTo>
                    <a:pt x="17046" y="0"/>
                    <a:pt x="16135" y="455"/>
                    <a:pt x="15181" y="1478"/>
                  </a:cubicBezTo>
                  <a:cubicBezTo>
                    <a:pt x="15094" y="4206"/>
                    <a:pt x="15094" y="4206"/>
                    <a:pt x="15094" y="4206"/>
                  </a:cubicBezTo>
                  <a:cubicBezTo>
                    <a:pt x="15484" y="3752"/>
                    <a:pt x="16699" y="2387"/>
                    <a:pt x="17913" y="2387"/>
                  </a:cubicBezTo>
                  <a:cubicBezTo>
                    <a:pt x="18867" y="2387"/>
                    <a:pt x="19605" y="3183"/>
                    <a:pt x="20082" y="4888"/>
                  </a:cubicBezTo>
                  <a:cubicBezTo>
                    <a:pt x="16786" y="9322"/>
                    <a:pt x="14834" y="12960"/>
                    <a:pt x="14530" y="16029"/>
                  </a:cubicBezTo>
                  <a:cubicBezTo>
                    <a:pt x="13706" y="17507"/>
                    <a:pt x="12231" y="19213"/>
                    <a:pt x="10930" y="19213"/>
                  </a:cubicBezTo>
                  <a:cubicBezTo>
                    <a:pt x="9499" y="19213"/>
                    <a:pt x="8892" y="17621"/>
                    <a:pt x="8631" y="16712"/>
                  </a:cubicBezTo>
                  <a:cubicBezTo>
                    <a:pt x="12231" y="10345"/>
                    <a:pt x="14096" y="6707"/>
                    <a:pt x="13880" y="3865"/>
                  </a:cubicBezTo>
                  <a:cubicBezTo>
                    <a:pt x="13663" y="1251"/>
                    <a:pt x="12188" y="0"/>
                    <a:pt x="10887" y="0"/>
                  </a:cubicBezTo>
                  <a:cubicBezTo>
                    <a:pt x="9499" y="0"/>
                    <a:pt x="8588" y="1478"/>
                    <a:pt x="8154" y="2728"/>
                  </a:cubicBezTo>
                  <a:cubicBezTo>
                    <a:pt x="7460" y="4661"/>
                    <a:pt x="7113" y="7503"/>
                    <a:pt x="7157" y="11141"/>
                  </a:cubicBezTo>
                  <a:cubicBezTo>
                    <a:pt x="7157" y="12733"/>
                    <a:pt x="7287" y="14438"/>
                    <a:pt x="7504" y="15916"/>
                  </a:cubicBezTo>
                  <a:cubicBezTo>
                    <a:pt x="6940" y="16825"/>
                    <a:pt x="5422" y="19213"/>
                    <a:pt x="3687" y="19213"/>
                  </a:cubicBezTo>
                  <a:cubicBezTo>
                    <a:pt x="1648" y="19213"/>
                    <a:pt x="824" y="15006"/>
                    <a:pt x="824" y="10800"/>
                  </a:cubicBezTo>
                  <a:cubicBezTo>
                    <a:pt x="824" y="6707"/>
                    <a:pt x="1605" y="2387"/>
                    <a:pt x="3687" y="2387"/>
                  </a:cubicBezTo>
                  <a:cubicBezTo>
                    <a:pt x="4901" y="2387"/>
                    <a:pt x="6072" y="3638"/>
                    <a:pt x="6506" y="4206"/>
                  </a:cubicBezTo>
                  <a:cubicBezTo>
                    <a:pt x="6419" y="1478"/>
                    <a:pt x="6419" y="1478"/>
                    <a:pt x="6419" y="1478"/>
                  </a:cubicBezTo>
                  <a:cubicBezTo>
                    <a:pt x="5639" y="682"/>
                    <a:pt x="4641" y="0"/>
                    <a:pt x="3773" y="0"/>
                  </a:cubicBezTo>
                  <a:cubicBezTo>
                    <a:pt x="304" y="0"/>
                    <a:pt x="0" y="7617"/>
                    <a:pt x="0" y="10800"/>
                  </a:cubicBezTo>
                  <a:cubicBezTo>
                    <a:pt x="0" y="13869"/>
                    <a:pt x="304" y="21600"/>
                    <a:pt x="3730" y="21600"/>
                  </a:cubicBezTo>
                  <a:cubicBezTo>
                    <a:pt x="5812" y="21600"/>
                    <a:pt x="7590" y="18644"/>
                    <a:pt x="7894" y="18076"/>
                  </a:cubicBezTo>
                  <a:cubicBezTo>
                    <a:pt x="8111" y="19099"/>
                    <a:pt x="9022" y="21600"/>
                    <a:pt x="10887" y="21600"/>
                  </a:cubicBezTo>
                  <a:cubicBezTo>
                    <a:pt x="12405" y="21600"/>
                    <a:pt x="14096" y="19667"/>
                    <a:pt x="14660" y="18644"/>
                  </a:cubicBezTo>
                  <a:cubicBezTo>
                    <a:pt x="15007" y="19895"/>
                    <a:pt x="15701" y="21600"/>
                    <a:pt x="17827" y="21600"/>
                  </a:cubicBezTo>
                  <a:cubicBezTo>
                    <a:pt x="19258" y="21600"/>
                    <a:pt x="20125" y="20349"/>
                    <a:pt x="20689" y="18531"/>
                  </a:cubicBezTo>
                  <a:cubicBezTo>
                    <a:pt x="20689" y="19440"/>
                    <a:pt x="20733" y="20349"/>
                    <a:pt x="20733" y="21032"/>
                  </a:cubicBezTo>
                  <a:cubicBezTo>
                    <a:pt x="21600" y="21486"/>
                    <a:pt x="21600" y="21486"/>
                    <a:pt x="21600" y="21486"/>
                  </a:cubicBezTo>
                  <a:cubicBezTo>
                    <a:pt x="21557" y="19099"/>
                    <a:pt x="21600" y="11027"/>
                    <a:pt x="21600" y="10914"/>
                  </a:cubicBezTo>
                  <a:moveTo>
                    <a:pt x="7981" y="12164"/>
                  </a:moveTo>
                  <a:cubicBezTo>
                    <a:pt x="7981" y="12164"/>
                    <a:pt x="7720" y="7389"/>
                    <a:pt x="8718" y="4434"/>
                  </a:cubicBezTo>
                  <a:cubicBezTo>
                    <a:pt x="9195" y="2956"/>
                    <a:pt x="9933" y="2160"/>
                    <a:pt x="10887" y="2160"/>
                  </a:cubicBezTo>
                  <a:cubicBezTo>
                    <a:pt x="11928" y="2160"/>
                    <a:pt x="12795" y="3183"/>
                    <a:pt x="12882" y="4206"/>
                  </a:cubicBezTo>
                  <a:cubicBezTo>
                    <a:pt x="12969" y="5002"/>
                    <a:pt x="12665" y="6025"/>
                    <a:pt x="11320" y="8867"/>
                  </a:cubicBezTo>
                  <a:cubicBezTo>
                    <a:pt x="11320" y="8867"/>
                    <a:pt x="9976" y="11937"/>
                    <a:pt x="8241" y="14552"/>
                  </a:cubicBezTo>
                  <a:cubicBezTo>
                    <a:pt x="8111" y="13869"/>
                    <a:pt x="8024" y="13074"/>
                    <a:pt x="7981" y="12164"/>
                  </a:cubicBezTo>
                  <a:moveTo>
                    <a:pt x="20039" y="17166"/>
                  </a:moveTo>
                  <a:cubicBezTo>
                    <a:pt x="19518" y="18644"/>
                    <a:pt x="18781" y="19326"/>
                    <a:pt x="17827" y="19326"/>
                  </a:cubicBezTo>
                  <a:cubicBezTo>
                    <a:pt x="15658" y="19326"/>
                    <a:pt x="15441" y="17166"/>
                    <a:pt x="15441" y="17166"/>
                  </a:cubicBezTo>
                  <a:cubicBezTo>
                    <a:pt x="15181" y="15916"/>
                    <a:pt x="15918" y="13187"/>
                    <a:pt x="20472" y="6821"/>
                  </a:cubicBezTo>
                  <a:cubicBezTo>
                    <a:pt x="20602" y="7617"/>
                    <a:pt x="20689" y="8526"/>
                    <a:pt x="20776" y="9436"/>
                  </a:cubicBezTo>
                  <a:cubicBezTo>
                    <a:pt x="20776" y="9436"/>
                    <a:pt x="20993" y="14211"/>
                    <a:pt x="20039" y="17166"/>
                  </a:cubicBezTo>
                </a:path>
              </a:pathLst>
            </a:custGeom>
            <a:solidFill>
              <a:srgbClr val="E5001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/>
              </a:pPr>
            </a:p>
          </p:txBody>
        </p:sp>
        <p:sp>
          <p:nvSpPr>
            <p:cNvPr id="149" name="Google Shape;63;p50"/>
            <p:cNvSpPr/>
            <p:nvPr/>
          </p:nvSpPr>
          <p:spPr>
            <a:xfrm>
              <a:off x="67716" y="202009"/>
              <a:ext cx="181274" cy="127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/>
              </a:pPr>
            </a:p>
          </p:txBody>
        </p:sp>
        <p:sp>
          <p:nvSpPr>
            <p:cNvPr id="150" name="Google Shape;64;p50"/>
            <p:cNvSpPr/>
            <p:nvPr/>
          </p:nvSpPr>
          <p:spPr>
            <a:xfrm>
              <a:off x="67716" y="202009"/>
              <a:ext cx="181274" cy="12701"/>
            </a:xfrm>
            <a:prstGeom prst="rect">
              <a:avLst/>
            </a:prstGeom>
            <a:solidFill>
              <a:srgbClr val="E5001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/>
              </a:pPr>
            </a:p>
          </p:txBody>
        </p:sp>
      </p:grpSp>
      <p:sp>
        <p:nvSpPr>
          <p:cNvPr id="15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53" name="Google Shape;66;p50" descr="Google Shape;66;p50"/>
          <p:cNvPicPr>
            <a:picLocks noChangeAspect="1"/>
          </p:cNvPicPr>
          <p:nvPr/>
        </p:nvPicPr>
        <p:blipFill>
          <a:blip r:embed="rId3">
            <a:extLst/>
          </a:blip>
          <a:srcRect l="0" t="3666" r="82853" b="2801"/>
          <a:stretch>
            <a:fillRect/>
          </a:stretch>
        </p:blipFill>
        <p:spPr>
          <a:xfrm>
            <a:off x="11647944" y="-1"/>
            <a:ext cx="54405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Body Level One…"/>
          <p:cNvSpPr txBox="1"/>
          <p:nvPr>
            <p:ph type="body" idx="1"/>
          </p:nvPr>
        </p:nvSpPr>
        <p:spPr>
          <a:xfrm>
            <a:off x="727076" y="1765299"/>
            <a:ext cx="8659812" cy="4148140"/>
          </a:xfrm>
          <a:prstGeom prst="rect">
            <a:avLst/>
          </a:prstGeom>
        </p:spPr>
        <p:txBody>
          <a:bodyPr/>
          <a:lstStyle>
            <a:lvl1pPr marL="457200" indent="-342900">
              <a:spcBef>
                <a:spcPts val="1800"/>
              </a:spcBef>
              <a:buClr>
                <a:srgbClr val="E50019"/>
              </a:buClr>
              <a:buSzPts val="1800"/>
              <a:buAutoNum type="arabicPeriod" startAt="1"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marL="0" indent="685800">
              <a:spcBef>
                <a:spcPts val="1800"/>
              </a:spcBef>
              <a:buClr>
                <a:srgbClr val="E50019"/>
              </a:buClr>
              <a:buSzTx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2pPr>
            <a:lvl3pPr>
              <a:spcBef>
                <a:spcPts val="1800"/>
              </a:spcBef>
              <a:buClr>
                <a:srgbClr val="E50019"/>
              </a:buClr>
              <a:defRPr>
                <a:latin typeface="Arial Black"/>
                <a:ea typeface="Arial Black"/>
                <a:cs typeface="Arial Black"/>
                <a:sym typeface="Arial Black"/>
              </a:defRPr>
            </a:lvl3pPr>
            <a:lvl4pPr>
              <a:spcBef>
                <a:spcPts val="1800"/>
              </a:spcBef>
              <a:buClr>
                <a:srgbClr val="E50019"/>
              </a:buClr>
              <a:defRPr>
                <a:latin typeface="Arial Black"/>
                <a:ea typeface="Arial Black"/>
                <a:cs typeface="Arial Black"/>
                <a:sym typeface="Arial Black"/>
              </a:defRPr>
            </a:lvl4pPr>
            <a:lvl5pPr>
              <a:spcBef>
                <a:spcPts val="1800"/>
              </a:spcBef>
              <a:buClr>
                <a:srgbClr val="E50019"/>
              </a:buClr>
              <a:defRPr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Google Shape;72;p51"/>
          <p:cNvSpPr txBox="1"/>
          <p:nvPr/>
        </p:nvSpPr>
        <p:spPr>
          <a:xfrm>
            <a:off x="-55876" y="-277000"/>
            <a:ext cx="12100551" cy="466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Sommaire light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64" name="Google Shape;73;p51"/>
          <p:cNvSpPr txBox="1"/>
          <p:nvPr/>
        </p:nvSpPr>
        <p:spPr>
          <a:xfrm>
            <a:off x="-55876" y="6858000"/>
            <a:ext cx="12100551" cy="466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Astuce :Ce sommaire est sur deux colonnes, pour passer sur une colonne : Clic droit sur la zone de texte + « Format de la forme » / « Options de texte » / « Colonnes » = 1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65" name="Title Text"/>
          <p:cNvSpPr txBox="1"/>
          <p:nvPr>
            <p:ph type="title"/>
          </p:nvPr>
        </p:nvSpPr>
        <p:spPr>
          <a:xfrm>
            <a:off x="727076" y="314035"/>
            <a:ext cx="10733087" cy="87182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166" name="Google Shape;75;p51" descr="Google Shape;75;p51"/>
          <p:cNvPicPr>
            <a:picLocks noChangeAspect="1"/>
          </p:cNvPicPr>
          <p:nvPr/>
        </p:nvPicPr>
        <p:blipFill>
          <a:blip r:embed="rId3">
            <a:extLst/>
          </a:blip>
          <a:srcRect l="0" t="3666" r="82842" b="2801"/>
          <a:stretch>
            <a:fillRect/>
          </a:stretch>
        </p:blipFill>
        <p:spPr>
          <a:xfrm>
            <a:off x="11647944" y="0"/>
            <a:ext cx="544057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Google Shape;80;p5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001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176" name="Title Text"/>
          <p:cNvSpPr txBox="1"/>
          <p:nvPr>
            <p:ph type="title"/>
          </p:nvPr>
        </p:nvSpPr>
        <p:spPr>
          <a:xfrm>
            <a:off x="3771900" y="2171700"/>
            <a:ext cx="7688264" cy="2390775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7" name="Body Level One…"/>
          <p:cNvSpPr txBox="1"/>
          <p:nvPr>
            <p:ph type="body" sz="quarter" idx="1"/>
          </p:nvPr>
        </p:nvSpPr>
        <p:spPr>
          <a:xfrm>
            <a:off x="3771900" y="4702628"/>
            <a:ext cx="7688264" cy="138702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 marL="228600" indent="457200">
              <a:buSzTx/>
              <a:buNone/>
              <a:defRPr sz="2400">
                <a:solidFill>
                  <a:srgbClr val="FFFFFF"/>
                </a:solidFill>
              </a:defRPr>
            </a:lvl2pPr>
            <a:lvl3pPr marL="228600" indent="914400">
              <a:buSzTx/>
              <a:buNone/>
              <a:defRPr sz="2400">
                <a:solidFill>
                  <a:srgbClr val="FFFFFF"/>
                </a:solidFill>
              </a:defRPr>
            </a:lvl3pPr>
            <a:lvl4pPr marL="228600" indent="1371600">
              <a:buSzTx/>
              <a:buNone/>
              <a:defRPr sz="2400">
                <a:solidFill>
                  <a:srgbClr val="FFFFFF"/>
                </a:solidFill>
              </a:defRPr>
            </a:lvl4pPr>
            <a:lvl5pPr marL="228600" indent="1828800"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9" name="Google Shape;86;p52"/>
          <p:cNvSpPr txBox="1"/>
          <p:nvPr>
            <p:ph type="body" sz="quarter" idx="21"/>
          </p:nvPr>
        </p:nvSpPr>
        <p:spPr>
          <a:xfrm>
            <a:off x="522287" y="2159000"/>
            <a:ext cx="2546351" cy="2673350"/>
          </a:xfrm>
          <a:prstGeom prst="rect">
            <a:avLst/>
          </a:prstGeom>
        </p:spPr>
        <p:txBody>
          <a:bodyPr anchor="b"/>
          <a:lstStyle/>
          <a:p>
            <a:pPr algn="r">
              <a:defRPr sz="135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</a:p>
        </p:txBody>
      </p:sp>
      <p:sp>
        <p:nvSpPr>
          <p:cNvPr id="180" name="Google Shape;87;p52"/>
          <p:cNvSpPr/>
          <p:nvPr/>
        </p:nvSpPr>
        <p:spPr>
          <a:xfrm>
            <a:off x="3151189" y="3987800"/>
            <a:ext cx="349251" cy="349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181" name="Google Shape;88;p52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Titre de section</a:t>
            </a:r>
          </a:p>
        </p:txBody>
      </p:sp>
      <p:pic>
        <p:nvPicPr>
          <p:cNvPr id="182" name="Google Shape;89;p52" descr="Google Shape;89;p52"/>
          <p:cNvPicPr>
            <a:picLocks noChangeAspect="1"/>
          </p:cNvPicPr>
          <p:nvPr/>
        </p:nvPicPr>
        <p:blipFill>
          <a:blip r:embed="rId3">
            <a:extLst/>
          </a:blip>
          <a:srcRect l="1641" t="81597" r="4281" b="0"/>
          <a:stretch>
            <a:fillRect/>
          </a:stretch>
        </p:blipFill>
        <p:spPr>
          <a:xfrm>
            <a:off x="0" y="0"/>
            <a:ext cx="12192001" cy="5594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" name="Google Shape;90;p52"/>
          <p:cNvGrpSpPr/>
          <p:nvPr/>
        </p:nvGrpSpPr>
        <p:grpSpPr>
          <a:xfrm>
            <a:off x="266859" y="6343649"/>
            <a:ext cx="316708" cy="316709"/>
            <a:chOff x="0" y="0"/>
            <a:chExt cx="316707" cy="316707"/>
          </a:xfrm>
        </p:grpSpPr>
        <p:sp>
          <p:nvSpPr>
            <p:cNvPr id="183" name="Google Shape;92;p52"/>
            <p:cNvSpPr/>
            <p:nvPr/>
          </p:nvSpPr>
          <p:spPr>
            <a:xfrm>
              <a:off x="-1" y="-1"/>
              <a:ext cx="316709" cy="3167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/>
              </a:pPr>
            </a:p>
          </p:txBody>
        </p:sp>
        <p:sp>
          <p:nvSpPr>
            <p:cNvPr id="184" name="Google Shape;94;p52"/>
            <p:cNvSpPr/>
            <p:nvPr/>
          </p:nvSpPr>
          <p:spPr>
            <a:xfrm>
              <a:off x="59382" y="105221"/>
              <a:ext cx="196901" cy="75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914"/>
                  </a:moveTo>
                  <a:cubicBezTo>
                    <a:pt x="21600" y="682"/>
                    <a:pt x="18651" y="0"/>
                    <a:pt x="18000" y="0"/>
                  </a:cubicBezTo>
                  <a:cubicBezTo>
                    <a:pt x="17046" y="0"/>
                    <a:pt x="16135" y="455"/>
                    <a:pt x="15181" y="1478"/>
                  </a:cubicBezTo>
                  <a:cubicBezTo>
                    <a:pt x="15094" y="4206"/>
                    <a:pt x="15094" y="4206"/>
                    <a:pt x="15094" y="4206"/>
                  </a:cubicBezTo>
                  <a:cubicBezTo>
                    <a:pt x="15484" y="3752"/>
                    <a:pt x="16699" y="2387"/>
                    <a:pt x="17913" y="2387"/>
                  </a:cubicBezTo>
                  <a:cubicBezTo>
                    <a:pt x="18867" y="2387"/>
                    <a:pt x="19605" y="3183"/>
                    <a:pt x="20082" y="4888"/>
                  </a:cubicBezTo>
                  <a:cubicBezTo>
                    <a:pt x="16786" y="9322"/>
                    <a:pt x="14834" y="12960"/>
                    <a:pt x="14530" y="16029"/>
                  </a:cubicBezTo>
                  <a:cubicBezTo>
                    <a:pt x="13706" y="17507"/>
                    <a:pt x="12231" y="19213"/>
                    <a:pt x="10930" y="19213"/>
                  </a:cubicBezTo>
                  <a:cubicBezTo>
                    <a:pt x="9499" y="19213"/>
                    <a:pt x="8892" y="17621"/>
                    <a:pt x="8631" y="16712"/>
                  </a:cubicBezTo>
                  <a:cubicBezTo>
                    <a:pt x="12231" y="10345"/>
                    <a:pt x="14096" y="6707"/>
                    <a:pt x="13880" y="3865"/>
                  </a:cubicBezTo>
                  <a:cubicBezTo>
                    <a:pt x="13663" y="1251"/>
                    <a:pt x="12188" y="0"/>
                    <a:pt x="10887" y="0"/>
                  </a:cubicBezTo>
                  <a:cubicBezTo>
                    <a:pt x="9499" y="0"/>
                    <a:pt x="8588" y="1478"/>
                    <a:pt x="8154" y="2728"/>
                  </a:cubicBezTo>
                  <a:cubicBezTo>
                    <a:pt x="7460" y="4661"/>
                    <a:pt x="7113" y="7503"/>
                    <a:pt x="7157" y="11141"/>
                  </a:cubicBezTo>
                  <a:cubicBezTo>
                    <a:pt x="7157" y="12733"/>
                    <a:pt x="7287" y="14438"/>
                    <a:pt x="7504" y="15916"/>
                  </a:cubicBezTo>
                  <a:cubicBezTo>
                    <a:pt x="6940" y="16825"/>
                    <a:pt x="5422" y="19213"/>
                    <a:pt x="3687" y="19213"/>
                  </a:cubicBezTo>
                  <a:cubicBezTo>
                    <a:pt x="1648" y="19213"/>
                    <a:pt x="824" y="15006"/>
                    <a:pt x="824" y="10800"/>
                  </a:cubicBezTo>
                  <a:cubicBezTo>
                    <a:pt x="824" y="6707"/>
                    <a:pt x="1605" y="2387"/>
                    <a:pt x="3687" y="2387"/>
                  </a:cubicBezTo>
                  <a:cubicBezTo>
                    <a:pt x="4901" y="2387"/>
                    <a:pt x="6072" y="3638"/>
                    <a:pt x="6506" y="4206"/>
                  </a:cubicBezTo>
                  <a:cubicBezTo>
                    <a:pt x="6419" y="1478"/>
                    <a:pt x="6419" y="1478"/>
                    <a:pt x="6419" y="1478"/>
                  </a:cubicBezTo>
                  <a:cubicBezTo>
                    <a:pt x="5639" y="682"/>
                    <a:pt x="4641" y="0"/>
                    <a:pt x="3773" y="0"/>
                  </a:cubicBezTo>
                  <a:cubicBezTo>
                    <a:pt x="304" y="0"/>
                    <a:pt x="0" y="7617"/>
                    <a:pt x="0" y="10800"/>
                  </a:cubicBezTo>
                  <a:cubicBezTo>
                    <a:pt x="0" y="13869"/>
                    <a:pt x="304" y="21600"/>
                    <a:pt x="3730" y="21600"/>
                  </a:cubicBezTo>
                  <a:cubicBezTo>
                    <a:pt x="5812" y="21600"/>
                    <a:pt x="7590" y="18644"/>
                    <a:pt x="7894" y="18076"/>
                  </a:cubicBezTo>
                  <a:cubicBezTo>
                    <a:pt x="8111" y="19099"/>
                    <a:pt x="9022" y="21600"/>
                    <a:pt x="10887" y="21600"/>
                  </a:cubicBezTo>
                  <a:cubicBezTo>
                    <a:pt x="12405" y="21600"/>
                    <a:pt x="14096" y="19667"/>
                    <a:pt x="14660" y="18644"/>
                  </a:cubicBezTo>
                  <a:cubicBezTo>
                    <a:pt x="15007" y="19895"/>
                    <a:pt x="15701" y="21600"/>
                    <a:pt x="17827" y="21600"/>
                  </a:cubicBezTo>
                  <a:cubicBezTo>
                    <a:pt x="19258" y="21600"/>
                    <a:pt x="20125" y="20349"/>
                    <a:pt x="20689" y="18531"/>
                  </a:cubicBezTo>
                  <a:cubicBezTo>
                    <a:pt x="20689" y="19440"/>
                    <a:pt x="20733" y="20349"/>
                    <a:pt x="20733" y="21032"/>
                  </a:cubicBezTo>
                  <a:cubicBezTo>
                    <a:pt x="21600" y="21486"/>
                    <a:pt x="21600" y="21486"/>
                    <a:pt x="21600" y="21486"/>
                  </a:cubicBezTo>
                  <a:cubicBezTo>
                    <a:pt x="21557" y="19099"/>
                    <a:pt x="21600" y="11027"/>
                    <a:pt x="21600" y="10914"/>
                  </a:cubicBezTo>
                  <a:moveTo>
                    <a:pt x="7981" y="12164"/>
                  </a:moveTo>
                  <a:cubicBezTo>
                    <a:pt x="7981" y="12164"/>
                    <a:pt x="7720" y="7389"/>
                    <a:pt x="8718" y="4434"/>
                  </a:cubicBezTo>
                  <a:cubicBezTo>
                    <a:pt x="9195" y="2956"/>
                    <a:pt x="9933" y="2160"/>
                    <a:pt x="10887" y="2160"/>
                  </a:cubicBezTo>
                  <a:cubicBezTo>
                    <a:pt x="11928" y="2160"/>
                    <a:pt x="12795" y="3183"/>
                    <a:pt x="12882" y="4206"/>
                  </a:cubicBezTo>
                  <a:cubicBezTo>
                    <a:pt x="12969" y="5002"/>
                    <a:pt x="12665" y="6025"/>
                    <a:pt x="11320" y="8867"/>
                  </a:cubicBezTo>
                  <a:cubicBezTo>
                    <a:pt x="11320" y="8867"/>
                    <a:pt x="9976" y="11937"/>
                    <a:pt x="8241" y="14552"/>
                  </a:cubicBezTo>
                  <a:cubicBezTo>
                    <a:pt x="8111" y="13869"/>
                    <a:pt x="8024" y="13074"/>
                    <a:pt x="7981" y="12164"/>
                  </a:cubicBezTo>
                  <a:moveTo>
                    <a:pt x="20039" y="17166"/>
                  </a:moveTo>
                  <a:cubicBezTo>
                    <a:pt x="19518" y="18644"/>
                    <a:pt x="18781" y="19326"/>
                    <a:pt x="17827" y="19326"/>
                  </a:cubicBezTo>
                  <a:cubicBezTo>
                    <a:pt x="15658" y="19326"/>
                    <a:pt x="15441" y="17166"/>
                    <a:pt x="15441" y="17166"/>
                  </a:cubicBezTo>
                  <a:cubicBezTo>
                    <a:pt x="15181" y="15916"/>
                    <a:pt x="15918" y="13187"/>
                    <a:pt x="20472" y="6821"/>
                  </a:cubicBezTo>
                  <a:cubicBezTo>
                    <a:pt x="20602" y="7617"/>
                    <a:pt x="20689" y="8526"/>
                    <a:pt x="20776" y="9436"/>
                  </a:cubicBezTo>
                  <a:cubicBezTo>
                    <a:pt x="20776" y="9436"/>
                    <a:pt x="20993" y="14211"/>
                    <a:pt x="20039" y="17166"/>
                  </a:cubicBezTo>
                </a:path>
              </a:pathLst>
            </a:custGeom>
            <a:solidFill>
              <a:srgbClr val="E5001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/>
              </a:pPr>
            </a:p>
          </p:txBody>
        </p:sp>
        <p:sp>
          <p:nvSpPr>
            <p:cNvPr id="185" name="Google Shape;95;p52"/>
            <p:cNvSpPr/>
            <p:nvPr/>
          </p:nvSpPr>
          <p:spPr>
            <a:xfrm>
              <a:off x="67716" y="202009"/>
              <a:ext cx="181274" cy="127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/>
              </a:pPr>
            </a:p>
          </p:txBody>
        </p:sp>
        <p:sp>
          <p:nvSpPr>
            <p:cNvPr id="186" name="Google Shape;96;p52"/>
            <p:cNvSpPr/>
            <p:nvPr/>
          </p:nvSpPr>
          <p:spPr>
            <a:xfrm>
              <a:off x="67716" y="202009"/>
              <a:ext cx="181274" cy="12701"/>
            </a:xfrm>
            <a:prstGeom prst="rect">
              <a:avLst/>
            </a:prstGeom>
            <a:solidFill>
              <a:srgbClr val="E5001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/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Google Shape;98;p53"/>
          <p:cNvSpPr/>
          <p:nvPr/>
        </p:nvSpPr>
        <p:spPr>
          <a:xfrm>
            <a:off x="5675086" y="0"/>
            <a:ext cx="651691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196" name="Google Shape;99;p53"/>
          <p:cNvSpPr/>
          <p:nvPr/>
        </p:nvSpPr>
        <p:spPr>
          <a:xfrm>
            <a:off x="3151189" y="3987800"/>
            <a:ext cx="349251" cy="349250"/>
          </a:xfrm>
          <a:prstGeom prst="rect">
            <a:avLst/>
          </a:prstGeom>
          <a:solidFill>
            <a:srgbClr val="E5001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E50019"/>
                </a:solidFill>
              </a:defRPr>
            </a:pPr>
          </a:p>
        </p:txBody>
      </p:sp>
      <p:sp>
        <p:nvSpPr>
          <p:cNvPr id="197" name="Google Shape;100;p53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Titre de section light</a:t>
            </a:r>
          </a:p>
        </p:txBody>
      </p:sp>
      <p:pic>
        <p:nvPicPr>
          <p:cNvPr id="198" name="Google Shape;101;p53" descr="Google Shape;101;p53"/>
          <p:cNvPicPr>
            <a:picLocks noChangeAspect="1"/>
          </p:cNvPicPr>
          <p:nvPr/>
        </p:nvPicPr>
        <p:blipFill>
          <a:blip r:embed="rId3">
            <a:extLst/>
          </a:blip>
          <a:srcRect l="3065" t="80145" r="2858" b="0"/>
          <a:stretch>
            <a:fillRect/>
          </a:stretch>
        </p:blipFill>
        <p:spPr>
          <a:xfrm>
            <a:off x="0" y="0"/>
            <a:ext cx="12192001" cy="603284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0" name="Title Text"/>
          <p:cNvSpPr txBox="1"/>
          <p:nvPr>
            <p:ph type="title"/>
          </p:nvPr>
        </p:nvSpPr>
        <p:spPr>
          <a:xfrm>
            <a:off x="3771900" y="2171700"/>
            <a:ext cx="7688264" cy="2390775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rgbClr val="26262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1" name="Body Level One…"/>
          <p:cNvSpPr txBox="1"/>
          <p:nvPr>
            <p:ph type="body" sz="quarter" idx="1"/>
          </p:nvPr>
        </p:nvSpPr>
        <p:spPr>
          <a:xfrm>
            <a:off x="3771900" y="4702628"/>
            <a:ext cx="7688264" cy="138702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228600" indent="457200">
              <a:buSzTx/>
              <a:buNone/>
              <a:defRPr sz="2400"/>
            </a:lvl2pPr>
            <a:lvl3pPr marL="228600" indent="914400">
              <a:buSzTx/>
              <a:buNone/>
              <a:defRPr sz="2400"/>
            </a:lvl3pPr>
            <a:lvl4pPr marL="228600" indent="1371600">
              <a:buSzTx/>
              <a:buNone/>
              <a:defRPr sz="2400"/>
            </a:lvl4pPr>
            <a:lvl5pPr marL="228600" indent="1828800"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Google Shape;107;p53"/>
          <p:cNvSpPr txBox="1"/>
          <p:nvPr>
            <p:ph type="body" sz="quarter" idx="21"/>
          </p:nvPr>
        </p:nvSpPr>
        <p:spPr>
          <a:xfrm>
            <a:off x="522287" y="2159000"/>
            <a:ext cx="2546351" cy="2673350"/>
          </a:xfrm>
          <a:prstGeom prst="rect">
            <a:avLst/>
          </a:prstGeom>
        </p:spPr>
        <p:txBody>
          <a:bodyPr anchor="b"/>
          <a:lstStyle/>
          <a:p>
            <a:pPr algn="r">
              <a:defRPr sz="13500">
                <a:solidFill>
                  <a:srgbClr val="E50019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</a:p>
        </p:txBody>
      </p:sp>
      <p:sp>
        <p:nvSpPr>
          <p:cNvPr id="203" name="/ 51"/>
          <p:cNvSpPr txBox="1"/>
          <p:nvPr/>
        </p:nvSpPr>
        <p:spPr>
          <a:xfrm>
            <a:off x="11626873" y="6394538"/>
            <a:ext cx="358300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699" tIns="45699" rIns="45699" bIns="45699" anchor="ctr">
            <a:spAutoFit/>
          </a:bodyPr>
          <a:lstStyle>
            <a:lvl1pPr algn="r">
              <a:defRPr b="1" sz="1200">
                <a:solidFill>
                  <a:srgbClr val="E50019"/>
                </a:solidFill>
              </a:defRPr>
            </a:lvl1pPr>
          </a:lstStyle>
          <a:p>
            <a:pPr/>
            <a:r>
              <a:t>/ 51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Google Shape;109;p5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13" name="Google Shape;113;p54"/>
          <p:cNvSpPr/>
          <p:nvPr/>
        </p:nvSpPr>
        <p:spPr>
          <a:xfrm>
            <a:off x="3151189" y="3987800"/>
            <a:ext cx="349251" cy="349250"/>
          </a:xfrm>
          <a:prstGeom prst="rect">
            <a:avLst/>
          </a:prstGeom>
          <a:solidFill>
            <a:srgbClr val="E5001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214" name="Google Shape;114;p54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Titre de section Gris</a:t>
            </a:r>
          </a:p>
        </p:txBody>
      </p:sp>
      <p:pic>
        <p:nvPicPr>
          <p:cNvPr id="215" name="Google Shape;115;p54" descr="Google Shape;115;p5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Google Shape;116;p54" descr="Google Shape;116;p54"/>
          <p:cNvPicPr>
            <a:picLocks noChangeAspect="1"/>
          </p:cNvPicPr>
          <p:nvPr/>
        </p:nvPicPr>
        <p:blipFill>
          <a:blip r:embed="rId3">
            <a:extLst/>
          </a:blip>
          <a:srcRect l="1641" t="81597" r="4281" b="0"/>
          <a:stretch>
            <a:fillRect/>
          </a:stretch>
        </p:blipFill>
        <p:spPr>
          <a:xfrm>
            <a:off x="0" y="0"/>
            <a:ext cx="12192001" cy="559446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itle Text"/>
          <p:cNvSpPr txBox="1"/>
          <p:nvPr>
            <p:ph type="title"/>
          </p:nvPr>
        </p:nvSpPr>
        <p:spPr>
          <a:xfrm>
            <a:off x="3771900" y="2171700"/>
            <a:ext cx="7688264" cy="2390775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8" name="Body Level One…"/>
          <p:cNvSpPr txBox="1"/>
          <p:nvPr>
            <p:ph type="body" sz="quarter" idx="1"/>
          </p:nvPr>
        </p:nvSpPr>
        <p:spPr>
          <a:xfrm>
            <a:off x="3771900" y="4702628"/>
            <a:ext cx="7688264" cy="138702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 marL="228600" indent="457200">
              <a:buSzTx/>
              <a:buNone/>
              <a:defRPr sz="2400">
                <a:solidFill>
                  <a:srgbClr val="FFFFFF"/>
                </a:solidFill>
              </a:defRPr>
            </a:lvl2pPr>
            <a:lvl3pPr marL="228600" indent="914400">
              <a:buSzTx/>
              <a:buNone/>
              <a:defRPr sz="2400">
                <a:solidFill>
                  <a:srgbClr val="FFFFFF"/>
                </a:solidFill>
              </a:defRPr>
            </a:lvl3pPr>
            <a:lvl4pPr marL="228600" indent="1371600">
              <a:buSzTx/>
              <a:buNone/>
              <a:defRPr sz="2400">
                <a:solidFill>
                  <a:srgbClr val="FFFFFF"/>
                </a:solidFill>
              </a:defRPr>
            </a:lvl4pPr>
            <a:lvl5pPr marL="228600" indent="1828800"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Google Shape;119;p54"/>
          <p:cNvSpPr txBox="1"/>
          <p:nvPr>
            <p:ph type="body" sz="quarter" idx="21"/>
          </p:nvPr>
        </p:nvSpPr>
        <p:spPr>
          <a:xfrm>
            <a:off x="522287" y="2159000"/>
            <a:ext cx="2546351" cy="2673350"/>
          </a:xfrm>
          <a:prstGeom prst="rect">
            <a:avLst/>
          </a:prstGeom>
        </p:spPr>
        <p:txBody>
          <a:bodyPr anchor="b"/>
          <a:lstStyle/>
          <a:p>
            <a:pPr algn="r">
              <a:defRPr sz="13500">
                <a:solidFill>
                  <a:srgbClr val="E50019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Google Shape;121;p5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2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9" name="Google Shape;125;p55"/>
          <p:cNvSpPr/>
          <p:nvPr/>
        </p:nvSpPr>
        <p:spPr>
          <a:xfrm>
            <a:off x="3151189" y="3987800"/>
            <a:ext cx="349251" cy="349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230" name="Google Shape;126;p55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Titre de section Bleu</a:t>
            </a:r>
          </a:p>
        </p:txBody>
      </p:sp>
      <p:pic>
        <p:nvPicPr>
          <p:cNvPr id="231" name="Google Shape;127;p55" descr="Google Shape;127;p5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Google Shape;128;p55" descr="Google Shape;128;p55"/>
          <p:cNvPicPr>
            <a:picLocks noChangeAspect="1"/>
          </p:cNvPicPr>
          <p:nvPr/>
        </p:nvPicPr>
        <p:blipFill>
          <a:blip r:embed="rId3">
            <a:extLst/>
          </a:blip>
          <a:srcRect l="1641" t="81597" r="4281" b="0"/>
          <a:stretch>
            <a:fillRect/>
          </a:stretch>
        </p:blipFill>
        <p:spPr>
          <a:xfrm>
            <a:off x="0" y="0"/>
            <a:ext cx="12192001" cy="559446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Title Text"/>
          <p:cNvSpPr txBox="1"/>
          <p:nvPr>
            <p:ph type="title"/>
          </p:nvPr>
        </p:nvSpPr>
        <p:spPr>
          <a:xfrm>
            <a:off x="3771900" y="2171700"/>
            <a:ext cx="7688264" cy="2390775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4" name="Body Level One…"/>
          <p:cNvSpPr txBox="1"/>
          <p:nvPr>
            <p:ph type="body" sz="quarter" idx="1"/>
          </p:nvPr>
        </p:nvSpPr>
        <p:spPr>
          <a:xfrm>
            <a:off x="3771900" y="4702628"/>
            <a:ext cx="7688264" cy="138702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 marL="228600" indent="457200">
              <a:buSzTx/>
              <a:buNone/>
              <a:defRPr sz="2400">
                <a:solidFill>
                  <a:srgbClr val="FFFFFF"/>
                </a:solidFill>
              </a:defRPr>
            </a:lvl2pPr>
            <a:lvl3pPr marL="228600" indent="914400">
              <a:buSzTx/>
              <a:buNone/>
              <a:defRPr sz="2400">
                <a:solidFill>
                  <a:srgbClr val="FFFFFF"/>
                </a:solidFill>
              </a:defRPr>
            </a:lvl3pPr>
            <a:lvl4pPr marL="228600" indent="1371600">
              <a:buSzTx/>
              <a:buNone/>
              <a:defRPr sz="2400">
                <a:solidFill>
                  <a:srgbClr val="FFFFFF"/>
                </a:solidFill>
              </a:defRPr>
            </a:lvl4pPr>
            <a:lvl5pPr marL="228600" indent="1828800"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5" name="Google Shape;131;p55"/>
          <p:cNvSpPr txBox="1"/>
          <p:nvPr>
            <p:ph type="body" sz="quarter" idx="21"/>
          </p:nvPr>
        </p:nvSpPr>
        <p:spPr>
          <a:xfrm>
            <a:off x="522287" y="2159000"/>
            <a:ext cx="2546351" cy="2673350"/>
          </a:xfrm>
          <a:prstGeom prst="rect">
            <a:avLst/>
          </a:prstGeom>
        </p:spPr>
        <p:txBody>
          <a:bodyPr anchor="b"/>
          <a:lstStyle/>
          <a:p>
            <a:pPr algn="r">
              <a:defRPr sz="135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5" name="Google Shape;137;p57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Titre et contenu 2 colonnes</a:t>
            </a:r>
          </a:p>
        </p:txBody>
      </p:sp>
      <p:pic>
        <p:nvPicPr>
          <p:cNvPr id="246" name="Google Shape;138;p57" descr="Google Shape;138;p57"/>
          <p:cNvPicPr>
            <a:picLocks noChangeAspect="1"/>
          </p:cNvPicPr>
          <p:nvPr/>
        </p:nvPicPr>
        <p:blipFill>
          <a:blip r:embed="rId3">
            <a:extLst/>
          </a:blip>
          <a:srcRect l="17494" t="76059" r="18770" b="0"/>
          <a:stretch>
            <a:fillRect/>
          </a:stretch>
        </p:blipFill>
        <p:spPr>
          <a:xfrm>
            <a:off x="9626599" y="-1"/>
            <a:ext cx="2565401" cy="63414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48" name="/ 60"/>
          <p:cNvSpPr txBox="1"/>
          <p:nvPr/>
        </p:nvSpPr>
        <p:spPr>
          <a:xfrm>
            <a:off x="11626873" y="6394538"/>
            <a:ext cx="358300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699" tIns="45699" rIns="45699" bIns="45699" anchor="ctr">
            <a:spAutoFit/>
          </a:bodyPr>
          <a:lstStyle>
            <a:lvl1pPr algn="r">
              <a:defRPr b="1" sz="1200">
                <a:solidFill>
                  <a:srgbClr val="E50019"/>
                </a:solidFill>
              </a:defRPr>
            </a:lvl1pPr>
          </a:lstStyle>
          <a:p>
            <a:pPr/>
            <a:r>
              <a:t>/ 60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Body Level One…"/>
          <p:cNvSpPr txBox="1"/>
          <p:nvPr>
            <p:ph type="body" sz="quarter" idx="1"/>
          </p:nvPr>
        </p:nvSpPr>
        <p:spPr>
          <a:xfrm>
            <a:off x="731837" y="1350962"/>
            <a:ext cx="5220001" cy="823913"/>
          </a:xfrm>
          <a:prstGeom prst="rect">
            <a:avLst/>
          </a:prstGeom>
        </p:spPr>
        <p:txBody>
          <a:bodyPr anchor="b"/>
          <a:lstStyle>
            <a:lvl1pPr>
              <a:defRPr b="1" sz="2000">
                <a:solidFill>
                  <a:srgbClr val="E50019"/>
                </a:solidFill>
              </a:defRPr>
            </a:lvl1pPr>
            <a:lvl2pPr marL="228600" indent="457200">
              <a:buSzTx/>
              <a:buNone/>
              <a:defRPr b="1" sz="2000">
                <a:solidFill>
                  <a:srgbClr val="E50019"/>
                </a:solidFill>
              </a:defRPr>
            </a:lvl2pPr>
            <a:lvl3pPr marL="228600" indent="914400">
              <a:buSzTx/>
              <a:buNone/>
              <a:defRPr b="1" sz="2000">
                <a:solidFill>
                  <a:srgbClr val="E50019"/>
                </a:solidFill>
              </a:defRPr>
            </a:lvl3pPr>
            <a:lvl4pPr marL="228600" indent="1371600">
              <a:buSzTx/>
              <a:buNone/>
              <a:defRPr b="1" sz="2000">
                <a:solidFill>
                  <a:srgbClr val="E50019"/>
                </a:solidFill>
              </a:defRPr>
            </a:lvl4pPr>
            <a:lvl5pPr marL="228600" indent="1828800">
              <a:buSzTx/>
              <a:buNone/>
              <a:defRPr b="1" sz="2000">
                <a:solidFill>
                  <a:srgbClr val="E5001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" name="Google Shape;142;p58"/>
          <p:cNvSpPr txBox="1"/>
          <p:nvPr>
            <p:ph type="body" sz="half" idx="21"/>
          </p:nvPr>
        </p:nvSpPr>
        <p:spPr>
          <a:xfrm>
            <a:off x="731837" y="2298700"/>
            <a:ext cx="5220001" cy="3890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Google Shape;143;p58"/>
          <p:cNvSpPr txBox="1"/>
          <p:nvPr>
            <p:ph type="body" sz="quarter" idx="22"/>
          </p:nvPr>
        </p:nvSpPr>
        <p:spPr>
          <a:xfrm>
            <a:off x="6240162" y="1350962"/>
            <a:ext cx="5220001" cy="823913"/>
          </a:xfrm>
          <a:prstGeom prst="rect">
            <a:avLst/>
          </a:prstGeom>
        </p:spPr>
        <p:txBody>
          <a:bodyPr anchor="b"/>
          <a:lstStyle/>
          <a:p>
            <a:pPr>
              <a:defRPr b="1" sz="2000">
                <a:solidFill>
                  <a:srgbClr val="E50019"/>
                </a:solidFill>
              </a:defRPr>
            </a:pPr>
          </a:p>
        </p:txBody>
      </p:sp>
      <p:sp>
        <p:nvSpPr>
          <p:cNvPr id="259" name="Google Shape;144;p58"/>
          <p:cNvSpPr txBox="1"/>
          <p:nvPr>
            <p:ph type="body" sz="half" idx="23"/>
          </p:nvPr>
        </p:nvSpPr>
        <p:spPr>
          <a:xfrm>
            <a:off x="6240162" y="2298700"/>
            <a:ext cx="5220001" cy="3890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1" name="Google Shape;148;p58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Comparaison</a:t>
            </a:r>
          </a:p>
        </p:txBody>
      </p:sp>
      <p:pic>
        <p:nvPicPr>
          <p:cNvPr id="262" name="Google Shape;149;p58" descr="Google Shape;149;p58"/>
          <p:cNvPicPr>
            <a:picLocks noChangeAspect="1"/>
          </p:cNvPicPr>
          <p:nvPr/>
        </p:nvPicPr>
        <p:blipFill>
          <a:blip r:embed="rId3">
            <a:extLst/>
          </a:blip>
          <a:srcRect l="17494" t="76059" r="18770" b="0"/>
          <a:stretch>
            <a:fillRect/>
          </a:stretch>
        </p:blipFill>
        <p:spPr>
          <a:xfrm>
            <a:off x="9626599" y="-1"/>
            <a:ext cx="2565401" cy="63414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64" name="/ 60"/>
          <p:cNvSpPr txBox="1"/>
          <p:nvPr/>
        </p:nvSpPr>
        <p:spPr>
          <a:xfrm>
            <a:off x="11626873" y="6394538"/>
            <a:ext cx="358300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699" tIns="45699" rIns="45699" bIns="45699" anchor="ctr">
            <a:spAutoFit/>
          </a:bodyPr>
          <a:lstStyle>
            <a:lvl1pPr algn="r">
              <a:defRPr b="1" sz="1200">
                <a:solidFill>
                  <a:srgbClr val="E50019"/>
                </a:solidFill>
              </a:defRPr>
            </a:lvl1pPr>
          </a:lstStyle>
          <a:p>
            <a:pPr/>
            <a:r>
              <a:t>/ 60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3" name="Google Shape;155;p59"/>
          <p:cNvSpPr txBox="1"/>
          <p:nvPr/>
        </p:nvSpPr>
        <p:spPr>
          <a:xfrm>
            <a:off x="-55876" y="-277000"/>
            <a:ext cx="12100551" cy="466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Contenu + visuel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74" name="Google Shape;156;p59"/>
          <p:cNvSpPr/>
          <p:nvPr>
            <p:ph type="pic" idx="21"/>
          </p:nvPr>
        </p:nvSpPr>
        <p:spPr>
          <a:xfrm>
            <a:off x="7015482" y="0"/>
            <a:ext cx="5957424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75" name="Body Level One…"/>
          <p:cNvSpPr txBox="1"/>
          <p:nvPr>
            <p:ph type="body" sz="half" idx="1"/>
          </p:nvPr>
        </p:nvSpPr>
        <p:spPr>
          <a:xfrm>
            <a:off x="731837" y="1381125"/>
            <a:ext cx="6118659" cy="45323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" name="Title Text"/>
          <p:cNvSpPr txBox="1"/>
          <p:nvPr>
            <p:ph type="title"/>
          </p:nvPr>
        </p:nvSpPr>
        <p:spPr>
          <a:xfrm>
            <a:off x="731840" y="314035"/>
            <a:ext cx="6118657" cy="87182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ver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17;p46"/>
          <p:cNvSpPr/>
          <p:nvPr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30" name="Title Text"/>
          <p:cNvSpPr txBox="1"/>
          <p:nvPr>
            <p:ph type="title"/>
          </p:nvPr>
        </p:nvSpPr>
        <p:spPr>
          <a:xfrm>
            <a:off x="731837" y="2654299"/>
            <a:ext cx="5294314" cy="1587501"/>
          </a:xfrm>
          <a:prstGeom prst="rect">
            <a:avLst/>
          </a:prstGeom>
        </p:spPr>
        <p:txBody>
          <a:bodyPr anchor="b"/>
          <a:lstStyle>
            <a:lvl1pPr>
              <a:defRPr sz="2800">
                <a:solidFill>
                  <a:srgbClr val="26262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sz="quarter" idx="1"/>
          </p:nvPr>
        </p:nvSpPr>
        <p:spPr>
          <a:xfrm>
            <a:off x="731837" y="4262437"/>
            <a:ext cx="5294314" cy="16557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228600" indent="354330">
              <a:buSzTx/>
              <a:buNone/>
              <a:defRPr sz="2000"/>
            </a:lvl2pPr>
            <a:lvl3pPr marL="228600" indent="811530">
              <a:buSzTx/>
              <a:buNone/>
              <a:defRPr sz="2000"/>
            </a:lvl3pPr>
            <a:lvl4pPr marL="228600" indent="1268730">
              <a:buSzTx/>
              <a:buNone/>
              <a:defRPr sz="2000"/>
            </a:lvl4pPr>
            <a:lvl5pPr marL="228600" indent="1725929"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2" name="Google Shape;20;p46" descr="Google Shape;20;p4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837" y="728662"/>
            <a:ext cx="1803601" cy="180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Google Shape;21;p46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Titre</a:t>
            </a:r>
          </a:p>
        </p:txBody>
      </p:sp>
      <p:pic>
        <p:nvPicPr>
          <p:cNvPr id="34" name="Google Shape;22;p46" descr="Google Shape;22;p46"/>
          <p:cNvPicPr>
            <a:picLocks noChangeAspect="1"/>
          </p:cNvPicPr>
          <p:nvPr/>
        </p:nvPicPr>
        <p:blipFill>
          <a:blip r:embed="rId3">
            <a:extLst/>
          </a:blip>
          <a:srcRect l="0" t="19705" r="39861" b="0"/>
          <a:stretch>
            <a:fillRect/>
          </a:stretch>
        </p:blipFill>
        <p:spPr>
          <a:xfrm>
            <a:off x="9406295" y="-2"/>
            <a:ext cx="2785705" cy="2447608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Google Shape;23;p46"/>
          <p:cNvSpPr txBox="1"/>
          <p:nvPr>
            <p:ph type="body" sz="quarter" idx="21"/>
          </p:nvPr>
        </p:nvSpPr>
        <p:spPr>
          <a:xfrm>
            <a:off x="742948" y="5892800"/>
            <a:ext cx="6578601" cy="558800"/>
          </a:xfrm>
          <a:prstGeom prst="rect">
            <a:avLst/>
          </a:prstGeom>
        </p:spPr>
        <p:txBody>
          <a:bodyPr/>
          <a:lstStyle/>
          <a:p>
            <a:pPr>
              <a:defRPr i="1" sz="1200"/>
            </a:pP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6" name="Google Shape;160;p60"/>
          <p:cNvGrpSpPr/>
          <p:nvPr/>
        </p:nvGrpSpPr>
        <p:grpSpPr>
          <a:xfrm>
            <a:off x="206372" y="6296023"/>
            <a:ext cx="468001" cy="468001"/>
            <a:chOff x="0" y="0"/>
            <a:chExt cx="468000" cy="468000"/>
          </a:xfrm>
        </p:grpSpPr>
        <p:sp>
          <p:nvSpPr>
            <p:cNvPr id="284" name="Google Shape;161;p60"/>
            <p:cNvSpPr/>
            <p:nvPr/>
          </p:nvSpPr>
          <p:spPr>
            <a:xfrm>
              <a:off x="-1" y="-1"/>
              <a:ext cx="468002" cy="468002"/>
            </a:xfrm>
            <a:prstGeom prst="rect">
              <a:avLst/>
            </a:prstGeom>
            <a:solidFill>
              <a:srgbClr val="E5001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85" name="Google Shape;162;p60" descr="Google Shape;162;p6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24" y="47626"/>
              <a:ext cx="365992" cy="3659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7" name="Google Shape;163;p60"/>
          <p:cNvSpPr/>
          <p:nvPr>
            <p:ph type="pic" idx="21"/>
          </p:nvPr>
        </p:nvSpPr>
        <p:spPr>
          <a:xfrm flipH="1">
            <a:off x="0" y="0"/>
            <a:ext cx="5305157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88" name="Google Shape;164;p60"/>
          <p:cNvSpPr/>
          <p:nvPr/>
        </p:nvSpPr>
        <p:spPr>
          <a:xfrm>
            <a:off x="7170056" y="0"/>
            <a:ext cx="502194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2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0" name="Google Shape;167;p60"/>
          <p:cNvSpPr txBox="1"/>
          <p:nvPr/>
        </p:nvSpPr>
        <p:spPr>
          <a:xfrm>
            <a:off x="-55876" y="-277000"/>
            <a:ext cx="12100551" cy="466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Visuel + contenu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91" name="Body Level One…"/>
          <p:cNvSpPr txBox="1"/>
          <p:nvPr>
            <p:ph type="body" sz="half" idx="1"/>
          </p:nvPr>
        </p:nvSpPr>
        <p:spPr>
          <a:xfrm>
            <a:off x="5480915" y="1381125"/>
            <a:ext cx="5979248" cy="45323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Title Text"/>
          <p:cNvSpPr txBox="1"/>
          <p:nvPr>
            <p:ph type="title"/>
          </p:nvPr>
        </p:nvSpPr>
        <p:spPr>
          <a:xfrm>
            <a:off x="5483721" y="314035"/>
            <a:ext cx="5976442" cy="87182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Google Shape;172;p61"/>
          <p:cNvSpPr/>
          <p:nvPr>
            <p:ph type="pic" sz="half" idx="21"/>
          </p:nvPr>
        </p:nvSpPr>
        <p:spPr>
          <a:xfrm flipH="1">
            <a:off x="-35541" y="-27742"/>
            <a:ext cx="12125939" cy="240837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2" name="Google Shape;176;p61"/>
          <p:cNvSpPr txBox="1"/>
          <p:nvPr/>
        </p:nvSpPr>
        <p:spPr>
          <a:xfrm>
            <a:off x="-55876" y="-277000"/>
            <a:ext cx="12100551" cy="466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Visuel  haut + contenu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03" name="Body Level One…"/>
          <p:cNvSpPr txBox="1"/>
          <p:nvPr>
            <p:ph type="body" sz="half" idx="1"/>
          </p:nvPr>
        </p:nvSpPr>
        <p:spPr>
          <a:xfrm>
            <a:off x="731837" y="3381828"/>
            <a:ext cx="10836276" cy="253161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4" name="Google Shape;178;p61"/>
          <p:cNvSpPr txBox="1"/>
          <p:nvPr/>
        </p:nvSpPr>
        <p:spPr>
          <a:xfrm>
            <a:off x="-55876" y="6858000"/>
            <a:ext cx="12100551" cy="644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200">
                <a:solidFill>
                  <a:srgbClr val="7F7F7F"/>
                </a:solidFill>
              </a:defRPr>
            </a:pPr>
            <a:r>
              <a:t>Astuce :Après avoir insérez votre image, placez celle-ci en arrière plan : Clic droit + « Arrière plan »</a:t>
            </a:r>
            <a:endParaRPr>
              <a:solidFill>
                <a:srgbClr val="000000"/>
              </a:solidFill>
            </a:endParaRPr>
          </a:p>
          <a:p>
            <a:pPr>
              <a:defRPr sz="1200">
                <a:solidFill>
                  <a:srgbClr val="7F7F7F"/>
                </a:solidFill>
              </a:defRPr>
            </a:pPr>
            <a:r>
              <a:t>Astuce :Après avoir insérez votre image, adaptez si besoin la couleur du texte en fonction de celle-ci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05" name="Title Text"/>
          <p:cNvSpPr txBox="1"/>
          <p:nvPr>
            <p:ph type="title"/>
          </p:nvPr>
        </p:nvSpPr>
        <p:spPr>
          <a:xfrm>
            <a:off x="731837" y="319313"/>
            <a:ext cx="10728326" cy="1084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4" name="Google Shape;184;p62"/>
          <p:cNvSpPr txBox="1"/>
          <p:nvPr/>
        </p:nvSpPr>
        <p:spPr>
          <a:xfrm>
            <a:off x="-55876" y="-277000"/>
            <a:ext cx="12100551" cy="466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Visuel  Bas+ contenu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15" name="Body Level One…"/>
          <p:cNvSpPr txBox="1"/>
          <p:nvPr>
            <p:ph type="body" sz="half" idx="1"/>
          </p:nvPr>
        </p:nvSpPr>
        <p:spPr>
          <a:xfrm>
            <a:off x="715645" y="1381125"/>
            <a:ext cx="10744519" cy="207327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6" name="Google Shape;186;p62"/>
          <p:cNvSpPr txBox="1"/>
          <p:nvPr/>
        </p:nvSpPr>
        <p:spPr>
          <a:xfrm>
            <a:off x="-55876" y="6858000"/>
            <a:ext cx="12100551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Astuce :Après avoir insérez votre image, placez celle-ci en arrière plan : Clic droit + « Arrière plan »</a:t>
            </a:r>
          </a:p>
        </p:txBody>
      </p:sp>
      <p:sp>
        <p:nvSpPr>
          <p:cNvPr id="317" name="Google Shape;187;p62"/>
          <p:cNvSpPr/>
          <p:nvPr>
            <p:ph type="pic" sz="half" idx="21"/>
          </p:nvPr>
        </p:nvSpPr>
        <p:spPr>
          <a:xfrm>
            <a:off x="500196" y="3823854"/>
            <a:ext cx="11765694" cy="23569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1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262626"/>
                </a:solidFill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Google Shape;190;p63"/>
          <p:cNvSpPr/>
          <p:nvPr/>
        </p:nvSpPr>
        <p:spPr>
          <a:xfrm>
            <a:off x="11460163" y="0"/>
            <a:ext cx="731838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327" name="Google Shape;191;p63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Intervenants</a:t>
            </a:r>
          </a:p>
        </p:txBody>
      </p:sp>
      <p:sp>
        <p:nvSpPr>
          <p:cNvPr id="3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9" name="Body Level One…"/>
          <p:cNvSpPr txBox="1"/>
          <p:nvPr>
            <p:ph type="body" sz="quarter" idx="1"/>
          </p:nvPr>
        </p:nvSpPr>
        <p:spPr>
          <a:xfrm>
            <a:off x="407368" y="4583136"/>
            <a:ext cx="2592289" cy="909614"/>
          </a:xfrm>
          <a:prstGeom prst="rect">
            <a:avLst/>
          </a:prstGeom>
        </p:spPr>
        <p:txBody>
          <a:bodyPr lIns="45699" tIns="45699" rIns="45699" bIns="45699"/>
          <a:lstStyle>
            <a:lvl1pPr algn="ctr">
              <a:lnSpc>
                <a:spcPct val="111111"/>
              </a:lnSpc>
              <a:defRPr b="1">
                <a:solidFill>
                  <a:srgbClr val="E50019"/>
                </a:solidFill>
              </a:defRPr>
            </a:lvl1pPr>
            <a:lvl2pPr marL="228600" indent="457200" algn="ctr">
              <a:lnSpc>
                <a:spcPct val="111111"/>
              </a:lnSpc>
              <a:buSzTx/>
              <a:buNone/>
              <a:defRPr b="1">
                <a:solidFill>
                  <a:srgbClr val="E50019"/>
                </a:solidFill>
              </a:defRPr>
            </a:lvl2pPr>
            <a:lvl3pPr algn="ctr">
              <a:lnSpc>
                <a:spcPct val="111111"/>
              </a:lnSpc>
              <a:defRPr b="1">
                <a:solidFill>
                  <a:srgbClr val="E50019"/>
                </a:solidFill>
              </a:defRPr>
            </a:lvl3pPr>
            <a:lvl4pPr algn="ctr">
              <a:lnSpc>
                <a:spcPct val="111111"/>
              </a:lnSpc>
              <a:defRPr b="1">
                <a:solidFill>
                  <a:srgbClr val="E50019"/>
                </a:solidFill>
              </a:defRPr>
            </a:lvl4pPr>
            <a:lvl5pPr algn="ctr">
              <a:lnSpc>
                <a:spcPct val="111111"/>
              </a:lnSpc>
              <a:defRPr b="1">
                <a:solidFill>
                  <a:srgbClr val="E5001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0" name="Google Shape;196;p63"/>
          <p:cNvSpPr txBox="1"/>
          <p:nvPr>
            <p:ph type="body" sz="quarter" idx="21"/>
          </p:nvPr>
        </p:nvSpPr>
        <p:spPr>
          <a:xfrm>
            <a:off x="3327251" y="4583136"/>
            <a:ext cx="2592289" cy="909614"/>
          </a:xfrm>
          <a:prstGeom prst="rect">
            <a:avLst/>
          </a:prstGeom>
        </p:spPr>
        <p:txBody>
          <a:bodyPr lIns="45699" tIns="45699" rIns="45699" bIns="45699"/>
          <a:lstStyle/>
          <a:p>
            <a:pPr algn="ctr">
              <a:lnSpc>
                <a:spcPct val="111111"/>
              </a:lnSpc>
              <a:defRPr b="1">
                <a:solidFill>
                  <a:srgbClr val="E50019"/>
                </a:solidFill>
              </a:defRPr>
            </a:pPr>
          </a:p>
        </p:txBody>
      </p:sp>
      <p:sp>
        <p:nvSpPr>
          <p:cNvPr id="331" name="Google Shape;197;p63"/>
          <p:cNvSpPr txBox="1"/>
          <p:nvPr>
            <p:ph type="body" sz="quarter" idx="22"/>
          </p:nvPr>
        </p:nvSpPr>
        <p:spPr>
          <a:xfrm>
            <a:off x="9167017" y="4583136"/>
            <a:ext cx="2592289" cy="909614"/>
          </a:xfrm>
          <a:prstGeom prst="rect">
            <a:avLst/>
          </a:prstGeom>
        </p:spPr>
        <p:txBody>
          <a:bodyPr lIns="45699" tIns="45699" rIns="45699" bIns="45699"/>
          <a:lstStyle/>
          <a:p>
            <a:pPr algn="ctr">
              <a:lnSpc>
                <a:spcPct val="111111"/>
              </a:lnSpc>
              <a:defRPr b="1">
                <a:solidFill>
                  <a:srgbClr val="E50019"/>
                </a:solidFill>
              </a:defRPr>
            </a:pPr>
          </a:p>
        </p:txBody>
      </p:sp>
      <p:sp>
        <p:nvSpPr>
          <p:cNvPr id="332" name="Google Shape;198;p63"/>
          <p:cNvSpPr txBox="1"/>
          <p:nvPr>
            <p:ph type="body" sz="quarter" idx="23"/>
          </p:nvPr>
        </p:nvSpPr>
        <p:spPr>
          <a:xfrm>
            <a:off x="6247134" y="4583136"/>
            <a:ext cx="2592289" cy="909614"/>
          </a:xfrm>
          <a:prstGeom prst="rect">
            <a:avLst/>
          </a:prstGeom>
        </p:spPr>
        <p:txBody>
          <a:bodyPr lIns="45699" tIns="45699" rIns="45699" bIns="45699"/>
          <a:lstStyle/>
          <a:p>
            <a:pPr algn="ctr">
              <a:lnSpc>
                <a:spcPct val="111111"/>
              </a:lnSpc>
              <a:defRPr b="1">
                <a:solidFill>
                  <a:srgbClr val="E50019"/>
                </a:solidFill>
              </a:defRPr>
            </a:pPr>
          </a:p>
        </p:txBody>
      </p:sp>
      <p:sp>
        <p:nvSpPr>
          <p:cNvPr id="333" name="Google Shape;199;p63"/>
          <p:cNvSpPr/>
          <p:nvPr>
            <p:ph type="pic" sz="quarter" idx="24"/>
          </p:nvPr>
        </p:nvSpPr>
        <p:spPr>
          <a:xfrm>
            <a:off x="407367" y="1819796"/>
            <a:ext cx="2575954" cy="25761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4" name="Google Shape;200;p63"/>
          <p:cNvSpPr/>
          <p:nvPr>
            <p:ph type="pic" sz="quarter" idx="25"/>
          </p:nvPr>
        </p:nvSpPr>
        <p:spPr>
          <a:xfrm>
            <a:off x="3327251" y="1819796"/>
            <a:ext cx="2575953" cy="25761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5" name="Google Shape;201;p63"/>
          <p:cNvSpPr/>
          <p:nvPr>
            <p:ph type="pic" sz="quarter" idx="26"/>
          </p:nvPr>
        </p:nvSpPr>
        <p:spPr>
          <a:xfrm>
            <a:off x="9167017" y="1819796"/>
            <a:ext cx="2575953" cy="25761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6" name="Google Shape;202;p63"/>
          <p:cNvSpPr/>
          <p:nvPr>
            <p:ph type="pic" sz="quarter" idx="27"/>
          </p:nvPr>
        </p:nvSpPr>
        <p:spPr>
          <a:xfrm>
            <a:off x="6247134" y="1819796"/>
            <a:ext cx="2575953" cy="25761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7" name="Google Shape;203;p63"/>
          <p:cNvSpPr txBox="1"/>
          <p:nvPr/>
        </p:nvSpPr>
        <p:spPr>
          <a:xfrm>
            <a:off x="-55876" y="6858000"/>
            <a:ext cx="12100551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Astuce : Vous pouvez supprimer autant de blocs d’intervenant que vous le souhaitez</a:t>
            </a:r>
          </a:p>
        </p:txBody>
      </p:sp>
      <p:pic>
        <p:nvPicPr>
          <p:cNvPr id="338" name="Google Shape;204;p63" descr="Google Shape;204;p63"/>
          <p:cNvPicPr>
            <a:picLocks noChangeAspect="1"/>
          </p:cNvPicPr>
          <p:nvPr/>
        </p:nvPicPr>
        <p:blipFill>
          <a:blip r:embed="rId3">
            <a:extLst/>
          </a:blip>
          <a:srcRect l="17494" t="76059" r="18770" b="0"/>
          <a:stretch>
            <a:fillRect/>
          </a:stretch>
        </p:blipFill>
        <p:spPr>
          <a:xfrm>
            <a:off x="9626599" y="-1"/>
            <a:ext cx="2565401" cy="634141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26262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0" name="/ 90"/>
          <p:cNvSpPr txBox="1"/>
          <p:nvPr/>
        </p:nvSpPr>
        <p:spPr>
          <a:xfrm>
            <a:off x="11626873" y="6394538"/>
            <a:ext cx="358300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699" tIns="45699" rIns="45699" bIns="45699" anchor="ctr">
            <a:spAutoFit/>
          </a:bodyPr>
          <a:lstStyle>
            <a:lvl1pPr algn="r">
              <a:defRPr b="1" sz="1200">
                <a:solidFill>
                  <a:srgbClr val="E50019"/>
                </a:solidFill>
              </a:defRPr>
            </a:lvl1pPr>
          </a:lstStyle>
          <a:p>
            <a:pPr/>
            <a:r>
              <a:t>/ 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Google Shape;207;p64"/>
          <p:cNvSpPr/>
          <p:nvPr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349" name="Google Shape;208;p64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Intervenant / CV</a:t>
            </a:r>
          </a:p>
        </p:txBody>
      </p:sp>
      <p:sp>
        <p:nvSpPr>
          <p:cNvPr id="3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1" name="Google Shape;212;p64"/>
          <p:cNvSpPr txBox="1"/>
          <p:nvPr/>
        </p:nvSpPr>
        <p:spPr>
          <a:xfrm>
            <a:off x="-55876" y="6858000"/>
            <a:ext cx="12100551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Astuce : Vous pouvez supprimer autant de blocs d’intervenant que vous le souhaitez</a:t>
            </a:r>
          </a:p>
        </p:txBody>
      </p:sp>
      <p:sp>
        <p:nvSpPr>
          <p:cNvPr id="352" name="Body Level One…"/>
          <p:cNvSpPr txBox="1"/>
          <p:nvPr>
            <p:ph type="body" sz="quarter" idx="1"/>
          </p:nvPr>
        </p:nvSpPr>
        <p:spPr>
          <a:xfrm>
            <a:off x="3467100" y="1541462"/>
            <a:ext cx="7993064" cy="823913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2000">
                <a:solidFill>
                  <a:srgbClr val="E50019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228600" indent="457200">
              <a:spcBef>
                <a:spcPts val="0"/>
              </a:spcBef>
              <a:buSzTx/>
              <a:buNone/>
              <a:defRPr sz="2000">
                <a:solidFill>
                  <a:srgbClr val="E50019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228600" indent="914400">
              <a:spcBef>
                <a:spcPts val="0"/>
              </a:spcBef>
              <a:buSzTx/>
              <a:buNone/>
              <a:defRPr sz="2000">
                <a:solidFill>
                  <a:srgbClr val="E50019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228600" indent="1371600">
              <a:spcBef>
                <a:spcPts val="0"/>
              </a:spcBef>
              <a:buSzTx/>
              <a:buNone/>
              <a:defRPr sz="2000">
                <a:solidFill>
                  <a:srgbClr val="E50019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" indent="1828800">
              <a:spcBef>
                <a:spcPts val="0"/>
              </a:spcBef>
              <a:buSzTx/>
              <a:buNone/>
              <a:defRPr sz="2000">
                <a:solidFill>
                  <a:srgbClr val="E50019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3" name="Google Shape;214;p64"/>
          <p:cNvSpPr txBox="1"/>
          <p:nvPr>
            <p:ph type="body" sz="half" idx="21"/>
          </p:nvPr>
        </p:nvSpPr>
        <p:spPr>
          <a:xfrm>
            <a:off x="3467100" y="2413000"/>
            <a:ext cx="7993064" cy="35004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4" name="Google Shape;215;p64"/>
          <p:cNvSpPr/>
          <p:nvPr>
            <p:ph type="pic" sz="quarter" idx="22"/>
          </p:nvPr>
        </p:nvSpPr>
        <p:spPr>
          <a:xfrm>
            <a:off x="572467" y="1457845"/>
            <a:ext cx="2575954" cy="25761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355" name="Google Shape;216;p64" descr="Google Shape;216;p64"/>
          <p:cNvPicPr>
            <a:picLocks noChangeAspect="1"/>
          </p:cNvPicPr>
          <p:nvPr/>
        </p:nvPicPr>
        <p:blipFill>
          <a:blip r:embed="rId3">
            <a:extLst/>
          </a:blip>
          <a:srcRect l="17494" t="76059" r="18770" b="0"/>
          <a:stretch>
            <a:fillRect/>
          </a:stretch>
        </p:blipFill>
        <p:spPr>
          <a:xfrm>
            <a:off x="9626599" y="-1"/>
            <a:ext cx="2565401" cy="634141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26262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57" name="/ 60"/>
          <p:cNvSpPr txBox="1"/>
          <p:nvPr/>
        </p:nvSpPr>
        <p:spPr>
          <a:xfrm>
            <a:off x="11626873" y="6394538"/>
            <a:ext cx="358300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699" tIns="45699" rIns="45699" bIns="45699" anchor="ctr">
            <a:spAutoFit/>
          </a:bodyPr>
          <a:lstStyle>
            <a:lvl1pPr algn="r">
              <a:defRPr b="1" sz="1200">
                <a:solidFill>
                  <a:srgbClr val="E50019"/>
                </a:solidFill>
              </a:defRPr>
            </a:lvl1pPr>
          </a:lstStyle>
          <a:p>
            <a:pPr/>
            <a:r>
              <a:t>/ 60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Google Shape;219;p6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001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solidFill>
                  <a:srgbClr val="FFFFFF"/>
                </a:solidFill>
              </a:defRPr>
            </a:pPr>
          </a:p>
        </p:txBody>
      </p:sp>
      <p:sp>
        <p:nvSpPr>
          <p:cNvPr id="366" name="Body Level One…"/>
          <p:cNvSpPr txBox="1"/>
          <p:nvPr>
            <p:ph type="body" sz="quarter" idx="1"/>
          </p:nvPr>
        </p:nvSpPr>
        <p:spPr>
          <a:xfrm>
            <a:off x="1734459" y="4702628"/>
            <a:ext cx="7380000" cy="504373"/>
          </a:xfrm>
          <a:prstGeom prst="rect">
            <a:avLst/>
          </a:prstGeom>
        </p:spPr>
        <p:txBody>
          <a:bodyPr/>
          <a:lstStyle>
            <a:lvl1pPr algn="r">
              <a:defRPr i="1">
                <a:solidFill>
                  <a:srgbClr val="FFFFFF"/>
                </a:solidFill>
              </a:defRPr>
            </a:lvl1pPr>
            <a:lvl2pPr marL="228600" indent="457200" algn="r">
              <a:buSzTx/>
              <a:buNone/>
              <a:defRPr i="1">
                <a:solidFill>
                  <a:srgbClr val="FFFFFF"/>
                </a:solidFill>
              </a:defRPr>
            </a:lvl2pPr>
            <a:lvl3pPr marL="228600" indent="914400" algn="r">
              <a:buSzTx/>
              <a:buNone/>
              <a:defRPr i="1">
                <a:solidFill>
                  <a:srgbClr val="FFFFFF"/>
                </a:solidFill>
              </a:defRPr>
            </a:lvl3pPr>
            <a:lvl4pPr marL="228600" indent="1371600" algn="r">
              <a:buSzTx/>
              <a:buNone/>
              <a:defRPr i="1">
                <a:solidFill>
                  <a:srgbClr val="FFFFFF"/>
                </a:solidFill>
              </a:defRPr>
            </a:lvl4pPr>
            <a:lvl5pPr marL="228600" indent="1828800" algn="r">
              <a:buSzTx/>
              <a:buNone/>
              <a:defRPr i="1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372" name="Google Shape;224;p65"/>
          <p:cNvGrpSpPr/>
          <p:nvPr/>
        </p:nvGrpSpPr>
        <p:grpSpPr>
          <a:xfrm>
            <a:off x="266859" y="6343649"/>
            <a:ext cx="316708" cy="316709"/>
            <a:chOff x="0" y="0"/>
            <a:chExt cx="316707" cy="316707"/>
          </a:xfrm>
        </p:grpSpPr>
        <p:sp>
          <p:nvSpPr>
            <p:cNvPr id="368" name="Google Shape;226;p65"/>
            <p:cNvSpPr/>
            <p:nvPr/>
          </p:nvSpPr>
          <p:spPr>
            <a:xfrm>
              <a:off x="-1" y="-1"/>
              <a:ext cx="316709" cy="3167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/>
              </a:pPr>
            </a:p>
          </p:txBody>
        </p:sp>
        <p:sp>
          <p:nvSpPr>
            <p:cNvPr id="369" name="Google Shape;228;p65"/>
            <p:cNvSpPr/>
            <p:nvPr/>
          </p:nvSpPr>
          <p:spPr>
            <a:xfrm>
              <a:off x="59382" y="105221"/>
              <a:ext cx="196901" cy="75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914"/>
                  </a:moveTo>
                  <a:cubicBezTo>
                    <a:pt x="21600" y="682"/>
                    <a:pt x="18651" y="0"/>
                    <a:pt x="18000" y="0"/>
                  </a:cubicBezTo>
                  <a:cubicBezTo>
                    <a:pt x="17046" y="0"/>
                    <a:pt x="16135" y="455"/>
                    <a:pt x="15181" y="1478"/>
                  </a:cubicBezTo>
                  <a:cubicBezTo>
                    <a:pt x="15094" y="4206"/>
                    <a:pt x="15094" y="4206"/>
                    <a:pt x="15094" y="4206"/>
                  </a:cubicBezTo>
                  <a:cubicBezTo>
                    <a:pt x="15484" y="3752"/>
                    <a:pt x="16699" y="2387"/>
                    <a:pt x="17913" y="2387"/>
                  </a:cubicBezTo>
                  <a:cubicBezTo>
                    <a:pt x="18867" y="2387"/>
                    <a:pt x="19605" y="3183"/>
                    <a:pt x="20082" y="4888"/>
                  </a:cubicBezTo>
                  <a:cubicBezTo>
                    <a:pt x="16786" y="9322"/>
                    <a:pt x="14834" y="12960"/>
                    <a:pt x="14530" y="16029"/>
                  </a:cubicBezTo>
                  <a:cubicBezTo>
                    <a:pt x="13706" y="17507"/>
                    <a:pt x="12231" y="19213"/>
                    <a:pt x="10930" y="19213"/>
                  </a:cubicBezTo>
                  <a:cubicBezTo>
                    <a:pt x="9499" y="19213"/>
                    <a:pt x="8892" y="17621"/>
                    <a:pt x="8631" y="16712"/>
                  </a:cubicBezTo>
                  <a:cubicBezTo>
                    <a:pt x="12231" y="10345"/>
                    <a:pt x="14096" y="6707"/>
                    <a:pt x="13880" y="3865"/>
                  </a:cubicBezTo>
                  <a:cubicBezTo>
                    <a:pt x="13663" y="1251"/>
                    <a:pt x="12188" y="0"/>
                    <a:pt x="10887" y="0"/>
                  </a:cubicBezTo>
                  <a:cubicBezTo>
                    <a:pt x="9499" y="0"/>
                    <a:pt x="8588" y="1478"/>
                    <a:pt x="8154" y="2728"/>
                  </a:cubicBezTo>
                  <a:cubicBezTo>
                    <a:pt x="7460" y="4661"/>
                    <a:pt x="7113" y="7503"/>
                    <a:pt x="7157" y="11141"/>
                  </a:cubicBezTo>
                  <a:cubicBezTo>
                    <a:pt x="7157" y="12733"/>
                    <a:pt x="7287" y="14438"/>
                    <a:pt x="7504" y="15916"/>
                  </a:cubicBezTo>
                  <a:cubicBezTo>
                    <a:pt x="6940" y="16825"/>
                    <a:pt x="5422" y="19213"/>
                    <a:pt x="3687" y="19213"/>
                  </a:cubicBezTo>
                  <a:cubicBezTo>
                    <a:pt x="1648" y="19213"/>
                    <a:pt x="824" y="15006"/>
                    <a:pt x="824" y="10800"/>
                  </a:cubicBezTo>
                  <a:cubicBezTo>
                    <a:pt x="824" y="6707"/>
                    <a:pt x="1605" y="2387"/>
                    <a:pt x="3687" y="2387"/>
                  </a:cubicBezTo>
                  <a:cubicBezTo>
                    <a:pt x="4901" y="2387"/>
                    <a:pt x="6072" y="3638"/>
                    <a:pt x="6506" y="4206"/>
                  </a:cubicBezTo>
                  <a:cubicBezTo>
                    <a:pt x="6419" y="1478"/>
                    <a:pt x="6419" y="1478"/>
                    <a:pt x="6419" y="1478"/>
                  </a:cubicBezTo>
                  <a:cubicBezTo>
                    <a:pt x="5639" y="682"/>
                    <a:pt x="4641" y="0"/>
                    <a:pt x="3773" y="0"/>
                  </a:cubicBezTo>
                  <a:cubicBezTo>
                    <a:pt x="304" y="0"/>
                    <a:pt x="0" y="7617"/>
                    <a:pt x="0" y="10800"/>
                  </a:cubicBezTo>
                  <a:cubicBezTo>
                    <a:pt x="0" y="13869"/>
                    <a:pt x="304" y="21600"/>
                    <a:pt x="3730" y="21600"/>
                  </a:cubicBezTo>
                  <a:cubicBezTo>
                    <a:pt x="5812" y="21600"/>
                    <a:pt x="7590" y="18644"/>
                    <a:pt x="7894" y="18076"/>
                  </a:cubicBezTo>
                  <a:cubicBezTo>
                    <a:pt x="8111" y="19099"/>
                    <a:pt x="9022" y="21600"/>
                    <a:pt x="10887" y="21600"/>
                  </a:cubicBezTo>
                  <a:cubicBezTo>
                    <a:pt x="12405" y="21600"/>
                    <a:pt x="14096" y="19667"/>
                    <a:pt x="14660" y="18644"/>
                  </a:cubicBezTo>
                  <a:cubicBezTo>
                    <a:pt x="15007" y="19895"/>
                    <a:pt x="15701" y="21600"/>
                    <a:pt x="17827" y="21600"/>
                  </a:cubicBezTo>
                  <a:cubicBezTo>
                    <a:pt x="19258" y="21600"/>
                    <a:pt x="20125" y="20349"/>
                    <a:pt x="20689" y="18531"/>
                  </a:cubicBezTo>
                  <a:cubicBezTo>
                    <a:pt x="20689" y="19440"/>
                    <a:pt x="20733" y="20349"/>
                    <a:pt x="20733" y="21032"/>
                  </a:cubicBezTo>
                  <a:cubicBezTo>
                    <a:pt x="21600" y="21486"/>
                    <a:pt x="21600" y="21486"/>
                    <a:pt x="21600" y="21486"/>
                  </a:cubicBezTo>
                  <a:cubicBezTo>
                    <a:pt x="21557" y="19099"/>
                    <a:pt x="21600" y="11027"/>
                    <a:pt x="21600" y="10914"/>
                  </a:cubicBezTo>
                  <a:moveTo>
                    <a:pt x="7981" y="12164"/>
                  </a:moveTo>
                  <a:cubicBezTo>
                    <a:pt x="7981" y="12164"/>
                    <a:pt x="7720" y="7389"/>
                    <a:pt x="8718" y="4434"/>
                  </a:cubicBezTo>
                  <a:cubicBezTo>
                    <a:pt x="9195" y="2956"/>
                    <a:pt x="9933" y="2160"/>
                    <a:pt x="10887" y="2160"/>
                  </a:cubicBezTo>
                  <a:cubicBezTo>
                    <a:pt x="11928" y="2160"/>
                    <a:pt x="12795" y="3183"/>
                    <a:pt x="12882" y="4206"/>
                  </a:cubicBezTo>
                  <a:cubicBezTo>
                    <a:pt x="12969" y="5002"/>
                    <a:pt x="12665" y="6025"/>
                    <a:pt x="11320" y="8867"/>
                  </a:cubicBezTo>
                  <a:cubicBezTo>
                    <a:pt x="11320" y="8867"/>
                    <a:pt x="9976" y="11937"/>
                    <a:pt x="8241" y="14552"/>
                  </a:cubicBezTo>
                  <a:cubicBezTo>
                    <a:pt x="8111" y="13869"/>
                    <a:pt x="8024" y="13074"/>
                    <a:pt x="7981" y="12164"/>
                  </a:cubicBezTo>
                  <a:moveTo>
                    <a:pt x="20039" y="17166"/>
                  </a:moveTo>
                  <a:cubicBezTo>
                    <a:pt x="19518" y="18644"/>
                    <a:pt x="18781" y="19326"/>
                    <a:pt x="17827" y="19326"/>
                  </a:cubicBezTo>
                  <a:cubicBezTo>
                    <a:pt x="15658" y="19326"/>
                    <a:pt x="15441" y="17166"/>
                    <a:pt x="15441" y="17166"/>
                  </a:cubicBezTo>
                  <a:cubicBezTo>
                    <a:pt x="15181" y="15916"/>
                    <a:pt x="15918" y="13187"/>
                    <a:pt x="20472" y="6821"/>
                  </a:cubicBezTo>
                  <a:cubicBezTo>
                    <a:pt x="20602" y="7617"/>
                    <a:pt x="20689" y="8526"/>
                    <a:pt x="20776" y="9436"/>
                  </a:cubicBezTo>
                  <a:cubicBezTo>
                    <a:pt x="20776" y="9436"/>
                    <a:pt x="20993" y="14211"/>
                    <a:pt x="20039" y="17166"/>
                  </a:cubicBezTo>
                </a:path>
              </a:pathLst>
            </a:custGeom>
            <a:solidFill>
              <a:srgbClr val="E5001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/>
              </a:pPr>
            </a:p>
          </p:txBody>
        </p:sp>
        <p:sp>
          <p:nvSpPr>
            <p:cNvPr id="370" name="Google Shape;229;p65"/>
            <p:cNvSpPr/>
            <p:nvPr/>
          </p:nvSpPr>
          <p:spPr>
            <a:xfrm>
              <a:off x="67716" y="202009"/>
              <a:ext cx="181274" cy="127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/>
              </a:pPr>
            </a:p>
          </p:txBody>
        </p:sp>
        <p:sp>
          <p:nvSpPr>
            <p:cNvPr id="371" name="Google Shape;230;p65"/>
            <p:cNvSpPr/>
            <p:nvPr/>
          </p:nvSpPr>
          <p:spPr>
            <a:xfrm>
              <a:off x="67716" y="202009"/>
              <a:ext cx="181274" cy="12701"/>
            </a:xfrm>
            <a:prstGeom prst="rect">
              <a:avLst/>
            </a:prstGeom>
            <a:solidFill>
              <a:srgbClr val="E5001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/>
              </a:pPr>
            </a:p>
          </p:txBody>
        </p:sp>
      </p:grpSp>
      <p:sp>
        <p:nvSpPr>
          <p:cNvPr id="373" name="Google Shape;231;p65"/>
          <p:cNvSpPr txBox="1"/>
          <p:nvPr/>
        </p:nvSpPr>
        <p:spPr>
          <a:xfrm>
            <a:off x="-55876" y="-277000"/>
            <a:ext cx="12100551" cy="466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Citation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74" name="Google Shape;232;p65"/>
          <p:cNvSpPr txBox="1"/>
          <p:nvPr/>
        </p:nvSpPr>
        <p:spPr>
          <a:xfrm>
            <a:off x="373416" y="1548040"/>
            <a:ext cx="1234019" cy="251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35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375" name="Title Text"/>
          <p:cNvSpPr txBox="1"/>
          <p:nvPr>
            <p:ph type="title"/>
          </p:nvPr>
        </p:nvSpPr>
        <p:spPr>
          <a:xfrm>
            <a:off x="1734459" y="2171700"/>
            <a:ext cx="7380000" cy="24003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6" name="Google Shape;234;p65"/>
          <p:cNvSpPr txBox="1"/>
          <p:nvPr/>
        </p:nvSpPr>
        <p:spPr>
          <a:xfrm>
            <a:off x="-55876" y="6858000"/>
            <a:ext cx="12100551" cy="466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Astuce :Pour fermer les guillemets de fin de citation ajoutez 2 apostrophes à la fin de votre texte (touche [4] du clavier)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77" name="Google Shape;235;p65" descr="Google Shape;235;p65"/>
          <p:cNvPicPr>
            <a:picLocks noChangeAspect="1"/>
          </p:cNvPicPr>
          <p:nvPr/>
        </p:nvPicPr>
        <p:blipFill>
          <a:blip r:embed="rId3">
            <a:extLst/>
          </a:blip>
          <a:srcRect l="0" t="19791" r="39816" b="0"/>
          <a:stretch>
            <a:fillRect/>
          </a:stretch>
        </p:blipFill>
        <p:spPr>
          <a:xfrm>
            <a:off x="9369598" y="0"/>
            <a:ext cx="2822402" cy="24753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Google Shape;237;p6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solidFill>
                  <a:srgbClr val="FFFFFF"/>
                </a:solidFill>
              </a:defRPr>
            </a:pPr>
          </a:p>
        </p:txBody>
      </p:sp>
      <p:sp>
        <p:nvSpPr>
          <p:cNvPr id="3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87" name="Google Shape;241;p66"/>
          <p:cNvSpPr txBox="1"/>
          <p:nvPr/>
        </p:nvSpPr>
        <p:spPr>
          <a:xfrm>
            <a:off x="-55876" y="-277000"/>
            <a:ext cx="12100551" cy="466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Citation Bleu foncé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88" name="Google Shape;242;p66"/>
          <p:cNvSpPr txBox="1"/>
          <p:nvPr/>
        </p:nvSpPr>
        <p:spPr>
          <a:xfrm>
            <a:off x="373416" y="1548040"/>
            <a:ext cx="1234019" cy="251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35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389" name="Google Shape;243;p66"/>
          <p:cNvSpPr txBox="1"/>
          <p:nvPr/>
        </p:nvSpPr>
        <p:spPr>
          <a:xfrm>
            <a:off x="-55876" y="6858000"/>
            <a:ext cx="12100551" cy="466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Astuce :Pour fermer les guillemets de fin de citation ajoutez 2 apostrophes à la fin de votre texte (touche [4] du clavier)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90" name="Google Shape;244;p66" descr="Google Shape;244;p66"/>
          <p:cNvPicPr>
            <a:picLocks noChangeAspect="1"/>
          </p:cNvPicPr>
          <p:nvPr/>
        </p:nvPicPr>
        <p:blipFill>
          <a:blip r:embed="rId3">
            <a:extLst/>
          </a:blip>
          <a:srcRect l="0" t="19791" r="39816" b="0"/>
          <a:stretch>
            <a:fillRect/>
          </a:stretch>
        </p:blipFill>
        <p:spPr>
          <a:xfrm>
            <a:off x="9369598" y="0"/>
            <a:ext cx="2822402" cy="2475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Google Shape;245;p66" descr="Google Shape;245;p6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Body Level One…"/>
          <p:cNvSpPr txBox="1"/>
          <p:nvPr>
            <p:ph type="body" sz="quarter" idx="1"/>
          </p:nvPr>
        </p:nvSpPr>
        <p:spPr>
          <a:xfrm>
            <a:off x="1734459" y="4702628"/>
            <a:ext cx="7380000" cy="504373"/>
          </a:xfrm>
          <a:prstGeom prst="rect">
            <a:avLst/>
          </a:prstGeom>
        </p:spPr>
        <p:txBody>
          <a:bodyPr/>
          <a:lstStyle>
            <a:lvl1pPr algn="r">
              <a:defRPr i="1">
                <a:solidFill>
                  <a:srgbClr val="FFFFFF"/>
                </a:solidFill>
              </a:defRPr>
            </a:lvl1pPr>
            <a:lvl2pPr marL="228600" indent="457200" algn="r">
              <a:buSzTx/>
              <a:buNone/>
              <a:defRPr i="1">
                <a:solidFill>
                  <a:srgbClr val="FFFFFF"/>
                </a:solidFill>
              </a:defRPr>
            </a:lvl2pPr>
            <a:lvl3pPr marL="228600" indent="914400" algn="r">
              <a:buSzTx/>
              <a:buNone/>
              <a:defRPr i="1">
                <a:solidFill>
                  <a:srgbClr val="FFFFFF"/>
                </a:solidFill>
              </a:defRPr>
            </a:lvl3pPr>
            <a:lvl4pPr marL="228600" indent="1371600" algn="r">
              <a:buSzTx/>
              <a:buNone/>
              <a:defRPr i="1">
                <a:solidFill>
                  <a:srgbClr val="FFFFFF"/>
                </a:solidFill>
              </a:defRPr>
            </a:lvl4pPr>
            <a:lvl5pPr marL="228600" indent="1828800" algn="r">
              <a:buSzTx/>
              <a:buNone/>
              <a:defRPr i="1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3" name="Title Text"/>
          <p:cNvSpPr txBox="1"/>
          <p:nvPr>
            <p:ph type="title"/>
          </p:nvPr>
        </p:nvSpPr>
        <p:spPr>
          <a:xfrm>
            <a:off x="1734459" y="2171700"/>
            <a:ext cx="7380000" cy="24003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Google Shape;249;p6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solidFill>
                  <a:srgbClr val="FFFFFF"/>
                </a:solidFill>
              </a:defRPr>
            </a:pPr>
          </a:p>
        </p:txBody>
      </p:sp>
      <p:sp>
        <p:nvSpPr>
          <p:cNvPr id="4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03" name="Google Shape;253;p67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Citation claire</a:t>
            </a:r>
          </a:p>
        </p:txBody>
      </p:sp>
      <p:sp>
        <p:nvSpPr>
          <p:cNvPr id="404" name="Google Shape;254;p67"/>
          <p:cNvSpPr txBox="1"/>
          <p:nvPr/>
        </p:nvSpPr>
        <p:spPr>
          <a:xfrm>
            <a:off x="373416" y="1548040"/>
            <a:ext cx="1234019" cy="251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3500">
                <a:solidFill>
                  <a:srgbClr val="E50019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405" name="Google Shape;255;p67"/>
          <p:cNvSpPr txBox="1"/>
          <p:nvPr/>
        </p:nvSpPr>
        <p:spPr>
          <a:xfrm>
            <a:off x="-55876" y="6858000"/>
            <a:ext cx="12100551" cy="466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Astuce :Pour fermer les guillemets de fin de citation ajoutez 2 apostrophes à la fin de votre texte (touche [4] du clavier)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406" name="Google Shape;256;p67" descr="Google Shape;256;p67"/>
          <p:cNvPicPr>
            <a:picLocks noChangeAspect="1"/>
          </p:cNvPicPr>
          <p:nvPr/>
        </p:nvPicPr>
        <p:blipFill>
          <a:blip r:embed="rId3">
            <a:extLst/>
          </a:blip>
          <a:srcRect l="0" t="19705" r="39861" b="0"/>
          <a:stretch>
            <a:fillRect/>
          </a:stretch>
        </p:blipFill>
        <p:spPr>
          <a:xfrm>
            <a:off x="9406295" y="-2"/>
            <a:ext cx="2785705" cy="2447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Google Shape;257;p67" descr="Google Shape;257;p6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Body Level One…"/>
          <p:cNvSpPr txBox="1"/>
          <p:nvPr>
            <p:ph type="body" sz="quarter" idx="1"/>
          </p:nvPr>
        </p:nvSpPr>
        <p:spPr>
          <a:xfrm>
            <a:off x="1734459" y="4702628"/>
            <a:ext cx="7380000" cy="504373"/>
          </a:xfrm>
          <a:prstGeom prst="rect">
            <a:avLst/>
          </a:prstGeom>
        </p:spPr>
        <p:txBody>
          <a:bodyPr/>
          <a:lstStyle>
            <a:lvl1pPr algn="r">
              <a:defRPr i="1"/>
            </a:lvl1pPr>
            <a:lvl2pPr marL="228600" indent="457200" algn="r">
              <a:buSzTx/>
              <a:buNone/>
              <a:defRPr i="1"/>
            </a:lvl2pPr>
            <a:lvl3pPr marL="228600" indent="914400" algn="r">
              <a:buSzTx/>
              <a:buNone/>
              <a:defRPr i="1"/>
            </a:lvl3pPr>
            <a:lvl4pPr marL="228600" indent="1371600" algn="r">
              <a:buSzTx/>
              <a:buNone/>
              <a:defRPr i="1"/>
            </a:lvl4pPr>
            <a:lvl5pPr marL="228600" indent="1828800" algn="r">
              <a:buSzTx/>
              <a:buNone/>
              <a:defRPr i="1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9" name="Title Text"/>
          <p:cNvSpPr txBox="1"/>
          <p:nvPr>
            <p:ph type="title"/>
          </p:nvPr>
        </p:nvSpPr>
        <p:spPr>
          <a:xfrm>
            <a:off x="1734459" y="2171700"/>
            <a:ext cx="7380000" cy="24003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262626"/>
                </a:solidFill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Google Shape;261;p6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solidFill>
                  <a:srgbClr val="FFFFFF"/>
                </a:solidFill>
              </a:defRPr>
            </a:pPr>
          </a:p>
        </p:txBody>
      </p:sp>
      <p:sp>
        <p:nvSpPr>
          <p:cNvPr id="4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9" name="Google Shape;265;p68"/>
          <p:cNvSpPr txBox="1"/>
          <p:nvPr/>
        </p:nvSpPr>
        <p:spPr>
          <a:xfrm>
            <a:off x="-55876" y="-277000"/>
            <a:ext cx="12100551" cy="466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Citation Gris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20" name="Google Shape;266;p68"/>
          <p:cNvSpPr txBox="1"/>
          <p:nvPr/>
        </p:nvSpPr>
        <p:spPr>
          <a:xfrm>
            <a:off x="373416" y="1548040"/>
            <a:ext cx="1234019" cy="251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35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421" name="Google Shape;267;p68"/>
          <p:cNvSpPr txBox="1"/>
          <p:nvPr/>
        </p:nvSpPr>
        <p:spPr>
          <a:xfrm>
            <a:off x="-55876" y="6858000"/>
            <a:ext cx="12100551" cy="466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Astuce :Pour fermer les guillemets de fin de citation ajoutez 2 apostrophes à la fin de votre texte (touche [4] du clavier)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422" name="Google Shape;268;p68" descr="Google Shape;268;p68"/>
          <p:cNvPicPr>
            <a:picLocks noChangeAspect="1"/>
          </p:cNvPicPr>
          <p:nvPr/>
        </p:nvPicPr>
        <p:blipFill>
          <a:blip r:embed="rId3">
            <a:extLst/>
          </a:blip>
          <a:srcRect l="0" t="19791" r="39816" b="0"/>
          <a:stretch>
            <a:fillRect/>
          </a:stretch>
        </p:blipFill>
        <p:spPr>
          <a:xfrm>
            <a:off x="9369598" y="0"/>
            <a:ext cx="2822402" cy="2475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Google Shape;269;p68" descr="Google Shape;269;p6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Body Level One…"/>
          <p:cNvSpPr txBox="1"/>
          <p:nvPr>
            <p:ph type="body" sz="quarter" idx="1"/>
          </p:nvPr>
        </p:nvSpPr>
        <p:spPr>
          <a:xfrm>
            <a:off x="1734459" y="4702628"/>
            <a:ext cx="7380000" cy="504373"/>
          </a:xfrm>
          <a:prstGeom prst="rect">
            <a:avLst/>
          </a:prstGeom>
        </p:spPr>
        <p:txBody>
          <a:bodyPr/>
          <a:lstStyle>
            <a:lvl1pPr algn="r">
              <a:defRPr i="1">
                <a:solidFill>
                  <a:srgbClr val="FFFFFF"/>
                </a:solidFill>
              </a:defRPr>
            </a:lvl1pPr>
            <a:lvl2pPr marL="228600" indent="457200" algn="r">
              <a:buSzTx/>
              <a:buNone/>
              <a:defRPr i="1">
                <a:solidFill>
                  <a:srgbClr val="FFFFFF"/>
                </a:solidFill>
              </a:defRPr>
            </a:lvl2pPr>
            <a:lvl3pPr marL="228600" indent="914400" algn="r">
              <a:buSzTx/>
              <a:buNone/>
              <a:defRPr i="1">
                <a:solidFill>
                  <a:srgbClr val="FFFFFF"/>
                </a:solidFill>
              </a:defRPr>
            </a:lvl3pPr>
            <a:lvl4pPr marL="228600" indent="1371600" algn="r">
              <a:buSzTx/>
              <a:buNone/>
              <a:defRPr i="1">
                <a:solidFill>
                  <a:srgbClr val="FFFFFF"/>
                </a:solidFill>
              </a:defRPr>
            </a:lvl4pPr>
            <a:lvl5pPr marL="228600" indent="1828800" algn="r">
              <a:buSzTx/>
              <a:buNone/>
              <a:defRPr i="1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5" name="Title Text"/>
          <p:cNvSpPr txBox="1"/>
          <p:nvPr>
            <p:ph type="title"/>
          </p:nvPr>
        </p:nvSpPr>
        <p:spPr>
          <a:xfrm>
            <a:off x="1734459" y="2171700"/>
            <a:ext cx="7380000" cy="24003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5" name="Google Shape;273;p69"/>
          <p:cNvGrpSpPr/>
          <p:nvPr/>
        </p:nvGrpSpPr>
        <p:grpSpPr>
          <a:xfrm>
            <a:off x="206372" y="6296023"/>
            <a:ext cx="468001" cy="468001"/>
            <a:chOff x="0" y="0"/>
            <a:chExt cx="468000" cy="468000"/>
          </a:xfrm>
        </p:grpSpPr>
        <p:sp>
          <p:nvSpPr>
            <p:cNvPr id="433" name="Google Shape;274;p69"/>
            <p:cNvSpPr/>
            <p:nvPr/>
          </p:nvSpPr>
          <p:spPr>
            <a:xfrm>
              <a:off x="-1" y="-1"/>
              <a:ext cx="468002" cy="468002"/>
            </a:xfrm>
            <a:prstGeom prst="rect">
              <a:avLst/>
            </a:prstGeom>
            <a:solidFill>
              <a:srgbClr val="E5001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434" name="Google Shape;275;p69" descr="Google Shape;275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24" y="47626"/>
              <a:ext cx="365992" cy="3659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6" name="Google Shape;276;p69"/>
          <p:cNvSpPr/>
          <p:nvPr>
            <p:ph type="pic" idx="21"/>
          </p:nvPr>
        </p:nvSpPr>
        <p:spPr>
          <a:xfrm>
            <a:off x="1" y="0"/>
            <a:ext cx="12192001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7" name="Body Level One…"/>
          <p:cNvSpPr txBox="1"/>
          <p:nvPr>
            <p:ph type="body" sz="quarter" idx="1"/>
          </p:nvPr>
        </p:nvSpPr>
        <p:spPr>
          <a:xfrm>
            <a:off x="1683658" y="4702628"/>
            <a:ext cx="8323941" cy="504373"/>
          </a:xfrm>
          <a:prstGeom prst="rect">
            <a:avLst/>
          </a:prstGeom>
        </p:spPr>
        <p:txBody>
          <a:bodyPr/>
          <a:lstStyle>
            <a:lvl1pPr algn="r">
              <a:defRPr i="1">
                <a:solidFill>
                  <a:srgbClr val="FFFFFF"/>
                </a:solidFill>
              </a:defRPr>
            </a:lvl1pPr>
            <a:lvl2pPr marL="228600" indent="457200" algn="r">
              <a:buSzTx/>
              <a:buNone/>
              <a:defRPr i="1">
                <a:solidFill>
                  <a:srgbClr val="FFFFFF"/>
                </a:solidFill>
              </a:defRPr>
            </a:lvl2pPr>
            <a:lvl3pPr marL="228600" indent="914400" algn="r">
              <a:buSzTx/>
              <a:buNone/>
              <a:defRPr i="1">
                <a:solidFill>
                  <a:srgbClr val="FFFFFF"/>
                </a:solidFill>
              </a:defRPr>
            </a:lvl3pPr>
            <a:lvl4pPr marL="228600" indent="1371600" algn="r">
              <a:buSzTx/>
              <a:buNone/>
              <a:defRPr i="1">
                <a:solidFill>
                  <a:srgbClr val="FFFFFF"/>
                </a:solidFill>
              </a:defRPr>
            </a:lvl4pPr>
            <a:lvl5pPr marL="228600" indent="1828800" algn="r">
              <a:buSzTx/>
              <a:buNone/>
              <a:defRPr i="1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39" name="Google Shape;281;p69"/>
          <p:cNvSpPr txBox="1"/>
          <p:nvPr/>
        </p:nvSpPr>
        <p:spPr>
          <a:xfrm>
            <a:off x="-55876" y="-277000"/>
            <a:ext cx="12100551" cy="466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Visuel citation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40" name="Title Text"/>
          <p:cNvSpPr txBox="1"/>
          <p:nvPr>
            <p:ph type="title"/>
          </p:nvPr>
        </p:nvSpPr>
        <p:spPr>
          <a:xfrm>
            <a:off x="1683658" y="1714500"/>
            <a:ext cx="8323941" cy="2857500"/>
          </a:xfrm>
          <a:prstGeom prst="rect">
            <a:avLst/>
          </a:prstGeom>
        </p:spPr>
        <p:txBody>
          <a:bodyPr anchor="b"/>
          <a:lstStyle>
            <a:lvl1pPr>
              <a:buClr>
                <a:srgbClr val="FFFFFF"/>
              </a:buClr>
              <a:buSzPts val="4000"/>
              <a:buFont typeface="Arial Black"/>
              <a:buChar char="“"/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41" name="Google Shape;283;p69"/>
          <p:cNvSpPr txBox="1"/>
          <p:nvPr/>
        </p:nvSpPr>
        <p:spPr>
          <a:xfrm>
            <a:off x="-55876" y="6858000"/>
            <a:ext cx="12100551" cy="619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200">
                <a:solidFill>
                  <a:srgbClr val="7F7F7F"/>
                </a:solidFill>
              </a:defRPr>
            </a:pPr>
            <a:r>
              <a:t>Astuce :Pour fermer les guillemets de fin de citation ajoutez 2 apostrophes à la fin de votre texte (touche [4] du clavier)</a:t>
            </a:r>
            <a:endParaRPr>
              <a:solidFill>
                <a:srgbClr val="000000"/>
              </a:solidFill>
            </a:endParaRPr>
          </a:p>
          <a:p>
            <a:pPr>
              <a:defRPr sz="1200">
                <a:solidFill>
                  <a:srgbClr val="7F7F7F"/>
                </a:solidFill>
              </a:defRPr>
            </a:pPr>
            <a:r>
              <a:t>Astuce :Après avoir insérez votre image, placez celle-ci en arrière plan : Clic droit + « Arrière plan »</a:t>
            </a:r>
            <a:endParaRPr>
              <a:solidFill>
                <a:srgbClr val="000000"/>
              </a:solidFill>
            </a:endParaRPr>
          </a:p>
          <a:p>
            <a:pPr>
              <a:defRPr sz="1200">
                <a:solidFill>
                  <a:srgbClr val="7F7F7F"/>
                </a:solidFill>
              </a:defRPr>
            </a:pPr>
            <a:r>
              <a:t>Astuce :Après avoir insérez votre image, adaptez si besoin la couleur du texte en fonction de celle-ci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1" name="Google Shape;285;p70"/>
          <p:cNvGrpSpPr/>
          <p:nvPr/>
        </p:nvGrpSpPr>
        <p:grpSpPr>
          <a:xfrm>
            <a:off x="206372" y="6296023"/>
            <a:ext cx="468001" cy="468001"/>
            <a:chOff x="0" y="0"/>
            <a:chExt cx="468000" cy="468000"/>
          </a:xfrm>
        </p:grpSpPr>
        <p:sp>
          <p:nvSpPr>
            <p:cNvPr id="449" name="Google Shape;286;p70"/>
            <p:cNvSpPr/>
            <p:nvPr/>
          </p:nvSpPr>
          <p:spPr>
            <a:xfrm>
              <a:off x="-1" y="-1"/>
              <a:ext cx="468002" cy="468002"/>
            </a:xfrm>
            <a:prstGeom prst="rect">
              <a:avLst/>
            </a:prstGeom>
            <a:solidFill>
              <a:srgbClr val="E5001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450" name="Google Shape;287;p70" descr="Google Shape;287;p7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24" y="47626"/>
              <a:ext cx="365992" cy="3659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2" name="Google Shape;288;p70"/>
          <p:cNvSpPr/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4" name="Google Shape;292;p70"/>
          <p:cNvSpPr txBox="1"/>
          <p:nvPr/>
        </p:nvSpPr>
        <p:spPr>
          <a:xfrm>
            <a:off x="-55876" y="-277000"/>
            <a:ext cx="12100551" cy="466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Visuel pleine page + texte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55" name="Google Shape;293;p70"/>
          <p:cNvSpPr txBox="1"/>
          <p:nvPr/>
        </p:nvSpPr>
        <p:spPr>
          <a:xfrm>
            <a:off x="-55876" y="6858000"/>
            <a:ext cx="12100551" cy="466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Astuce :Après avoir insérez votre image, placez celle-ci en arrière plan : Clic droit + « Arrière plan »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56" name="Body Level One…"/>
          <p:cNvSpPr txBox="1"/>
          <p:nvPr>
            <p:ph type="body" idx="1"/>
          </p:nvPr>
        </p:nvSpPr>
        <p:spPr>
          <a:xfrm>
            <a:off x="618476" y="1640114"/>
            <a:ext cx="11573524" cy="3439887"/>
          </a:xfrm>
          <a:prstGeom prst="rect">
            <a:avLst/>
          </a:prstGeom>
          <a:gradFill>
            <a:gsLst>
              <a:gs pos="0">
                <a:srgbClr val="FFFFFF"/>
              </a:gs>
              <a:gs pos="7000">
                <a:srgbClr val="FFFFFF"/>
              </a:gs>
              <a:gs pos="26000">
                <a:srgbClr val="FFFFFF">
                  <a:alpha val="80000"/>
                </a:srgbClr>
              </a:gs>
              <a:gs pos="100000">
                <a:srgbClr val="FFFFFF">
                  <a:alpha val="80000"/>
                </a:srgbClr>
              </a:gs>
            </a:gsLst>
          </a:gradFill>
        </p:spPr>
        <p:txBody>
          <a:bodyPr lIns="45699" tIns="45699" rIns="45699" bIns="45699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66" name="Google Shape;300;p71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Process</a:t>
            </a:r>
          </a:p>
        </p:txBody>
      </p:sp>
      <p:sp>
        <p:nvSpPr>
          <p:cNvPr id="467" name="Body Level One…"/>
          <p:cNvSpPr txBox="1"/>
          <p:nvPr>
            <p:ph type="body" sz="quarter" idx="1"/>
          </p:nvPr>
        </p:nvSpPr>
        <p:spPr>
          <a:xfrm>
            <a:off x="909038" y="1866900"/>
            <a:ext cx="1409701" cy="1409701"/>
          </a:xfrm>
          <a:prstGeom prst="rect">
            <a:avLst/>
          </a:prstGeom>
          <a:solidFill>
            <a:srgbClr val="000000"/>
          </a:solidFill>
        </p:spPr>
        <p:txBody>
          <a:bodyPr lIns="36000" tIns="36000" rIns="36000" bIns="36000" anchor="ctr"/>
          <a:lstStyle>
            <a:lvl1pPr algn="ctr">
              <a:lnSpc>
                <a:spcPct val="90000"/>
              </a:lnSpc>
              <a:defRPr sz="1400">
                <a:solidFill>
                  <a:srgbClr val="FFFFFF"/>
                </a:solidFill>
              </a:defRPr>
            </a:lvl1pPr>
            <a:lvl2pPr marL="228600" indent="457200" algn="ctr">
              <a:lnSpc>
                <a:spcPct val="90000"/>
              </a:lnSpc>
              <a:buSzTx/>
              <a:buNone/>
              <a:defRPr sz="1400">
                <a:solidFill>
                  <a:srgbClr val="FFFFFF"/>
                </a:solidFill>
              </a:defRPr>
            </a:lvl2pPr>
            <a:lvl3pPr marL="1297940" indent="-257809" algn="ctr">
              <a:lnSpc>
                <a:spcPct val="90000"/>
              </a:lnSpc>
              <a:buSzPts val="1400"/>
              <a:defRPr sz="1400">
                <a:solidFill>
                  <a:srgbClr val="FFFFFF"/>
                </a:solidFill>
              </a:defRPr>
            </a:lvl3pPr>
            <a:lvl4pPr marL="1755140" indent="-257809" algn="ctr">
              <a:lnSpc>
                <a:spcPct val="90000"/>
              </a:lnSpc>
              <a:buSzPts val="1400"/>
              <a:defRPr sz="1400">
                <a:solidFill>
                  <a:srgbClr val="FFFFFF"/>
                </a:solidFill>
              </a:defRPr>
            </a:lvl4pPr>
            <a:lvl5pPr marL="2212339" indent="-257810" algn="ctr">
              <a:lnSpc>
                <a:spcPct val="90000"/>
              </a:lnSpc>
              <a:buSzPts val="1400"/>
              <a:defRPr sz="1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8" name="Google Shape;302;p71"/>
          <p:cNvSpPr txBox="1"/>
          <p:nvPr>
            <p:ph type="body" sz="quarter" idx="21"/>
          </p:nvPr>
        </p:nvSpPr>
        <p:spPr>
          <a:xfrm>
            <a:off x="623887" y="3527423"/>
            <a:ext cx="1980002" cy="2386014"/>
          </a:xfrm>
          <a:prstGeom prst="rect">
            <a:avLst/>
          </a:prstGeom>
        </p:spPr>
        <p:txBody>
          <a:bodyPr/>
          <a:lstStyle/>
          <a:p>
            <a:pPr algn="ctr"/>
          </a:p>
        </p:txBody>
      </p:sp>
      <p:sp>
        <p:nvSpPr>
          <p:cNvPr id="469" name="Google Shape;303;p71"/>
          <p:cNvSpPr txBox="1"/>
          <p:nvPr>
            <p:ph type="body" sz="quarter" idx="22"/>
          </p:nvPr>
        </p:nvSpPr>
        <p:spPr>
          <a:xfrm>
            <a:off x="3123108" y="1866900"/>
            <a:ext cx="1409700" cy="1409701"/>
          </a:xfrm>
          <a:prstGeom prst="rect">
            <a:avLst/>
          </a:prstGeom>
          <a:solidFill>
            <a:srgbClr val="E50019"/>
          </a:solidFill>
        </p:spPr>
        <p:txBody>
          <a:bodyPr lIns="36000" tIns="36000" rIns="36000" bIns="36000" anchor="ctr"/>
          <a:lstStyle/>
          <a:p>
            <a:pPr algn="ctr">
              <a:lnSpc>
                <a:spcPct val="90000"/>
              </a:lnSpc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470" name="Google Shape;304;p71"/>
          <p:cNvSpPr txBox="1"/>
          <p:nvPr>
            <p:ph type="body" sz="quarter" idx="23"/>
          </p:nvPr>
        </p:nvSpPr>
        <p:spPr>
          <a:xfrm>
            <a:off x="2837957" y="3527423"/>
            <a:ext cx="1980001" cy="2386014"/>
          </a:xfrm>
          <a:prstGeom prst="rect">
            <a:avLst/>
          </a:prstGeom>
        </p:spPr>
        <p:txBody>
          <a:bodyPr/>
          <a:lstStyle/>
          <a:p>
            <a:pPr algn="ctr"/>
          </a:p>
        </p:txBody>
      </p:sp>
      <p:sp>
        <p:nvSpPr>
          <p:cNvPr id="471" name="Google Shape;305;p71"/>
          <p:cNvSpPr txBox="1"/>
          <p:nvPr>
            <p:ph type="body" sz="quarter" idx="24"/>
          </p:nvPr>
        </p:nvSpPr>
        <p:spPr>
          <a:xfrm>
            <a:off x="5337176" y="1866900"/>
            <a:ext cx="1409700" cy="1409701"/>
          </a:xfrm>
          <a:prstGeom prst="rect">
            <a:avLst/>
          </a:prstGeom>
          <a:solidFill>
            <a:srgbClr val="E50019"/>
          </a:solidFill>
        </p:spPr>
        <p:txBody>
          <a:bodyPr lIns="36000" tIns="36000" rIns="36000" bIns="36000" anchor="ctr"/>
          <a:lstStyle/>
          <a:p>
            <a:pPr algn="ctr">
              <a:lnSpc>
                <a:spcPct val="90000"/>
              </a:lnSpc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472" name="Google Shape;306;p71"/>
          <p:cNvSpPr txBox="1"/>
          <p:nvPr>
            <p:ph type="body" sz="quarter" idx="25"/>
          </p:nvPr>
        </p:nvSpPr>
        <p:spPr>
          <a:xfrm>
            <a:off x="5052026" y="3527423"/>
            <a:ext cx="1980001" cy="2386014"/>
          </a:xfrm>
          <a:prstGeom prst="rect">
            <a:avLst/>
          </a:prstGeom>
        </p:spPr>
        <p:txBody>
          <a:bodyPr/>
          <a:lstStyle/>
          <a:p>
            <a:pPr algn="ctr"/>
          </a:p>
        </p:txBody>
      </p:sp>
      <p:sp>
        <p:nvSpPr>
          <p:cNvPr id="473" name="Google Shape;307;p71"/>
          <p:cNvSpPr txBox="1"/>
          <p:nvPr>
            <p:ph type="body" sz="quarter" idx="26"/>
          </p:nvPr>
        </p:nvSpPr>
        <p:spPr>
          <a:xfrm>
            <a:off x="7551246" y="1866900"/>
            <a:ext cx="1409700" cy="1409701"/>
          </a:xfrm>
          <a:prstGeom prst="rect">
            <a:avLst/>
          </a:prstGeom>
          <a:solidFill>
            <a:srgbClr val="E50019"/>
          </a:solidFill>
        </p:spPr>
        <p:txBody>
          <a:bodyPr lIns="36000" tIns="36000" rIns="36000" bIns="36000" anchor="ctr"/>
          <a:lstStyle/>
          <a:p>
            <a:pPr algn="ctr">
              <a:lnSpc>
                <a:spcPct val="90000"/>
              </a:lnSpc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474" name="Google Shape;308;p71"/>
          <p:cNvSpPr txBox="1"/>
          <p:nvPr>
            <p:ph type="body" sz="quarter" idx="27"/>
          </p:nvPr>
        </p:nvSpPr>
        <p:spPr>
          <a:xfrm>
            <a:off x="7266095" y="3527423"/>
            <a:ext cx="1980001" cy="2386014"/>
          </a:xfrm>
          <a:prstGeom prst="rect">
            <a:avLst/>
          </a:prstGeom>
        </p:spPr>
        <p:txBody>
          <a:bodyPr/>
          <a:lstStyle/>
          <a:p>
            <a:pPr algn="ctr"/>
          </a:p>
        </p:txBody>
      </p:sp>
      <p:sp>
        <p:nvSpPr>
          <p:cNvPr id="475" name="Google Shape;309;p71"/>
          <p:cNvSpPr txBox="1"/>
          <p:nvPr>
            <p:ph type="body" sz="quarter" idx="28"/>
          </p:nvPr>
        </p:nvSpPr>
        <p:spPr>
          <a:xfrm>
            <a:off x="9765314" y="1866900"/>
            <a:ext cx="1409700" cy="1409701"/>
          </a:xfrm>
          <a:prstGeom prst="rect">
            <a:avLst/>
          </a:prstGeom>
          <a:solidFill>
            <a:srgbClr val="E50019"/>
          </a:solidFill>
        </p:spPr>
        <p:txBody>
          <a:bodyPr lIns="36000" tIns="36000" rIns="36000" bIns="36000" anchor="ctr"/>
          <a:lstStyle/>
          <a:p>
            <a:pPr algn="ctr">
              <a:lnSpc>
                <a:spcPct val="90000"/>
              </a:lnSpc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476" name="Google Shape;310;p71"/>
          <p:cNvSpPr txBox="1"/>
          <p:nvPr>
            <p:ph type="body" sz="quarter" idx="29"/>
          </p:nvPr>
        </p:nvSpPr>
        <p:spPr>
          <a:xfrm>
            <a:off x="9480163" y="3527423"/>
            <a:ext cx="1980001" cy="2386014"/>
          </a:xfrm>
          <a:prstGeom prst="rect">
            <a:avLst/>
          </a:prstGeom>
        </p:spPr>
        <p:txBody>
          <a:bodyPr/>
          <a:lstStyle/>
          <a:p>
            <a:pPr algn="ctr"/>
          </a:p>
        </p:txBody>
      </p:sp>
      <p:sp>
        <p:nvSpPr>
          <p:cNvPr id="477" name="Google Shape;311;p71"/>
          <p:cNvSpPr txBox="1"/>
          <p:nvPr/>
        </p:nvSpPr>
        <p:spPr>
          <a:xfrm>
            <a:off x="-55876" y="6858000"/>
            <a:ext cx="12100551" cy="619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200">
                <a:solidFill>
                  <a:srgbClr val="7F7F7F"/>
                </a:solidFill>
              </a:defRPr>
            </a:pPr>
            <a:r>
              <a:t>Astuce : 2 niveaux de textes sont utilisés dans le carré de couleur, le 2</a:t>
            </a:r>
            <a:r>
              <a:rPr baseline="30000"/>
              <a:t>ème</a:t>
            </a:r>
            <a:r>
              <a:t> niveau est réservé au chiffre</a:t>
            </a:r>
            <a:endParaRPr>
              <a:solidFill>
                <a:srgbClr val="000000"/>
              </a:solidFill>
            </a:endParaRPr>
          </a:p>
          <a:p>
            <a:pPr>
              <a:defRPr sz="1200">
                <a:solidFill>
                  <a:srgbClr val="7F7F7F"/>
                </a:solidFill>
              </a:defRPr>
            </a:pPr>
            <a:r>
              <a:t>Astuce : A tout moment vous pouvez changer la couleur de 1 ou plusieurs carré(s) : « Format de la forme » / « Remplissage »</a:t>
            </a:r>
            <a:endParaRPr>
              <a:solidFill>
                <a:srgbClr val="000000"/>
              </a:solidFill>
            </a:endParaRPr>
          </a:p>
          <a:p>
            <a:pPr>
              <a:defRPr sz="1200">
                <a:solidFill>
                  <a:srgbClr val="7F7F7F"/>
                </a:solidFill>
              </a:defRPr>
            </a:pPr>
            <a:r>
              <a:t>Astuce : A tout moment vous pouvez supprimer ou dupliquer une des étapes</a:t>
            </a:r>
          </a:p>
        </p:txBody>
      </p:sp>
      <p:pic>
        <p:nvPicPr>
          <p:cNvPr id="478" name="Google Shape;312;p71" descr="Google Shape;312;p71"/>
          <p:cNvPicPr>
            <a:picLocks noChangeAspect="1"/>
          </p:cNvPicPr>
          <p:nvPr/>
        </p:nvPicPr>
        <p:blipFill>
          <a:blip r:embed="rId3">
            <a:extLst/>
          </a:blip>
          <a:srcRect l="17494" t="76059" r="18770" b="0"/>
          <a:stretch>
            <a:fillRect/>
          </a:stretch>
        </p:blipFill>
        <p:spPr>
          <a:xfrm>
            <a:off x="9626599" y="-1"/>
            <a:ext cx="2565401" cy="634141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262626"/>
                </a:solidFill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315;p7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487" name="Google Shape;316;p72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FIN Gris</a:t>
            </a:r>
          </a:p>
        </p:txBody>
      </p:sp>
      <p:sp>
        <p:nvSpPr>
          <p:cNvPr id="488" name="Title Text"/>
          <p:cNvSpPr txBox="1"/>
          <p:nvPr>
            <p:ph type="title"/>
          </p:nvPr>
        </p:nvSpPr>
        <p:spPr>
          <a:xfrm>
            <a:off x="731837" y="3449637"/>
            <a:ext cx="2425701" cy="7032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489" name="Google Shape;318;p72" descr="Google Shape;318;p7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837" y="728662"/>
            <a:ext cx="1803601" cy="180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Google Shape;319;p72" descr="Google Shape;319;p72"/>
          <p:cNvPicPr>
            <a:picLocks noChangeAspect="1"/>
          </p:cNvPicPr>
          <p:nvPr/>
        </p:nvPicPr>
        <p:blipFill>
          <a:blip r:embed="rId3">
            <a:extLst/>
          </a:blip>
          <a:srcRect l="0" t="19791" r="39816" b="0"/>
          <a:stretch>
            <a:fillRect/>
          </a:stretch>
        </p:blipFill>
        <p:spPr>
          <a:xfrm>
            <a:off x="9369598" y="0"/>
            <a:ext cx="2822402" cy="2475346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Body Level One…"/>
          <p:cNvSpPr txBox="1"/>
          <p:nvPr>
            <p:ph type="body" sz="quarter" idx="1"/>
          </p:nvPr>
        </p:nvSpPr>
        <p:spPr>
          <a:xfrm>
            <a:off x="731837" y="4568369"/>
            <a:ext cx="6564313" cy="480061"/>
          </a:xfrm>
          <a:prstGeom prst="rect">
            <a:avLst/>
          </a:prstGeom>
        </p:spPr>
        <p:txBody>
          <a:bodyPr/>
          <a:lstStyle>
            <a:lvl1pPr>
              <a:defRPr b="1" sz="1400">
                <a:solidFill>
                  <a:srgbClr val="FFFFFF"/>
                </a:solidFill>
              </a:defRPr>
            </a:lvl1pPr>
            <a:lvl2pPr marL="840740" indent="-257809">
              <a:buSzPts val="1400"/>
              <a:defRPr b="1" sz="1400">
                <a:solidFill>
                  <a:srgbClr val="FFFFFF"/>
                </a:solidFill>
              </a:defRPr>
            </a:lvl2pPr>
            <a:lvl3pPr marL="1297940" indent="-257809">
              <a:buSzPts val="1400"/>
              <a:defRPr b="1" sz="1400">
                <a:solidFill>
                  <a:srgbClr val="FFFFFF"/>
                </a:solidFill>
              </a:defRPr>
            </a:lvl3pPr>
            <a:lvl4pPr marL="1755140" indent="-257809">
              <a:buSzPts val="1400"/>
              <a:defRPr b="1" sz="1400">
                <a:solidFill>
                  <a:srgbClr val="FFFFFF"/>
                </a:solidFill>
              </a:defRPr>
            </a:lvl4pPr>
            <a:lvl5pPr marL="2212339" indent="-257810">
              <a:buSzPts val="1400"/>
              <a:defRPr b="1" sz="1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2" name="Google Shape;321;p72"/>
          <p:cNvSpPr txBox="1"/>
          <p:nvPr>
            <p:ph type="body" sz="quarter" idx="21"/>
          </p:nvPr>
        </p:nvSpPr>
        <p:spPr>
          <a:xfrm>
            <a:off x="8458200" y="4508500"/>
            <a:ext cx="3001964" cy="1930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493" name="Google Shape;322;p72"/>
          <p:cNvSpPr txBox="1"/>
          <p:nvPr>
            <p:ph type="body" sz="quarter" idx="22"/>
          </p:nvPr>
        </p:nvSpPr>
        <p:spPr>
          <a:xfrm>
            <a:off x="742948" y="5892800"/>
            <a:ext cx="6578601" cy="558800"/>
          </a:xfrm>
          <a:prstGeom prst="rect">
            <a:avLst/>
          </a:prstGeom>
        </p:spPr>
        <p:txBody>
          <a:bodyPr/>
          <a:lstStyle/>
          <a:p>
            <a:pPr>
              <a:defRPr i="1" sz="1200">
                <a:solidFill>
                  <a:srgbClr val="FFFFFF"/>
                </a:solidFill>
              </a:defRPr>
            </a:pPr>
          </a:p>
        </p:txBody>
      </p:sp>
      <p:sp>
        <p:nvSpPr>
          <p:cNvPr id="494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324;p73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FIN</a:t>
            </a:r>
          </a:p>
        </p:txBody>
      </p:sp>
      <p:sp>
        <p:nvSpPr>
          <p:cNvPr id="502" name="Title Text"/>
          <p:cNvSpPr txBox="1"/>
          <p:nvPr>
            <p:ph type="title"/>
          </p:nvPr>
        </p:nvSpPr>
        <p:spPr>
          <a:xfrm>
            <a:off x="731837" y="3449637"/>
            <a:ext cx="2425701" cy="7032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26262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503" name="Google Shape;326;p73" descr="Google Shape;326;p7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837" y="728662"/>
            <a:ext cx="1803601" cy="1803601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Body Level One…"/>
          <p:cNvSpPr txBox="1"/>
          <p:nvPr>
            <p:ph type="body" sz="quarter" idx="1"/>
          </p:nvPr>
        </p:nvSpPr>
        <p:spPr>
          <a:xfrm>
            <a:off x="731837" y="4568369"/>
            <a:ext cx="6564313" cy="480061"/>
          </a:xfrm>
          <a:prstGeom prst="rect">
            <a:avLst/>
          </a:prstGeom>
        </p:spPr>
        <p:txBody>
          <a:bodyPr/>
          <a:lstStyle>
            <a:lvl1pPr>
              <a:defRPr b="1" sz="1400"/>
            </a:lvl1pPr>
            <a:lvl2pPr marL="840740" indent="-257809">
              <a:buSzPts val="1400"/>
              <a:defRPr b="1" sz="1400"/>
            </a:lvl2pPr>
            <a:lvl3pPr marL="1297940" indent="-257809">
              <a:buSzPts val="1400"/>
              <a:defRPr b="1" sz="1400"/>
            </a:lvl3pPr>
            <a:lvl4pPr marL="1755140" indent="-257809">
              <a:buSzPts val="1400"/>
              <a:defRPr b="1" sz="1400"/>
            </a:lvl4pPr>
            <a:lvl5pPr marL="2212339" indent="-257810">
              <a:buSzPts val="1400"/>
              <a:defRPr b="1"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05" name="Google Shape;328;p73" descr="Google Shape;328;p73"/>
          <p:cNvPicPr>
            <a:picLocks noChangeAspect="1"/>
          </p:cNvPicPr>
          <p:nvPr/>
        </p:nvPicPr>
        <p:blipFill>
          <a:blip r:embed="rId3">
            <a:extLst/>
          </a:blip>
          <a:srcRect l="0" t="19705" r="39861" b="0"/>
          <a:stretch>
            <a:fillRect/>
          </a:stretch>
        </p:blipFill>
        <p:spPr>
          <a:xfrm>
            <a:off x="9406295" y="-2"/>
            <a:ext cx="2785705" cy="2447608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Google Shape;329;p73"/>
          <p:cNvSpPr txBox="1"/>
          <p:nvPr>
            <p:ph type="body" sz="quarter" idx="21"/>
          </p:nvPr>
        </p:nvSpPr>
        <p:spPr>
          <a:xfrm>
            <a:off x="8458200" y="4508500"/>
            <a:ext cx="3001964" cy="1930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1400"/>
            </a:pPr>
          </a:p>
        </p:txBody>
      </p:sp>
      <p:sp>
        <p:nvSpPr>
          <p:cNvPr id="507" name="Google Shape;330;p73"/>
          <p:cNvSpPr txBox="1"/>
          <p:nvPr>
            <p:ph type="body" sz="quarter" idx="22"/>
          </p:nvPr>
        </p:nvSpPr>
        <p:spPr>
          <a:xfrm>
            <a:off x="742948" y="5892800"/>
            <a:ext cx="6578601" cy="558800"/>
          </a:xfrm>
          <a:prstGeom prst="rect">
            <a:avLst/>
          </a:prstGeom>
        </p:spPr>
        <p:txBody>
          <a:bodyPr/>
          <a:lstStyle/>
          <a:p>
            <a:pPr>
              <a:defRPr i="1" sz="1200"/>
            </a:pPr>
          </a:p>
        </p:txBody>
      </p:sp>
      <p:sp>
        <p:nvSpPr>
          <p:cNvPr id="508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332;p74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FIN</a:t>
            </a:r>
          </a:p>
        </p:txBody>
      </p:sp>
      <p:sp>
        <p:nvSpPr>
          <p:cNvPr id="516" name="Title Text"/>
          <p:cNvSpPr txBox="1"/>
          <p:nvPr>
            <p:ph type="title"/>
          </p:nvPr>
        </p:nvSpPr>
        <p:spPr>
          <a:xfrm>
            <a:off x="731837" y="3449637"/>
            <a:ext cx="2425701" cy="7032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26262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17" name="Body Level One…"/>
          <p:cNvSpPr txBox="1"/>
          <p:nvPr>
            <p:ph type="body" sz="quarter" idx="1"/>
          </p:nvPr>
        </p:nvSpPr>
        <p:spPr>
          <a:xfrm>
            <a:off x="731837" y="4568369"/>
            <a:ext cx="6564313" cy="480061"/>
          </a:xfrm>
          <a:prstGeom prst="rect">
            <a:avLst/>
          </a:prstGeom>
        </p:spPr>
        <p:txBody>
          <a:bodyPr/>
          <a:lstStyle>
            <a:lvl1pPr>
              <a:defRPr b="1" sz="1400"/>
            </a:lvl1pPr>
            <a:lvl2pPr marL="840740" indent="-257809">
              <a:buSzPts val="1400"/>
              <a:defRPr b="1" sz="1400"/>
            </a:lvl2pPr>
            <a:lvl3pPr marL="1297940" indent="-257809">
              <a:buSzPts val="1400"/>
              <a:defRPr b="1" sz="1400"/>
            </a:lvl3pPr>
            <a:lvl4pPr marL="1755140" indent="-257809">
              <a:buSzPts val="1400"/>
              <a:defRPr b="1" sz="1400"/>
            </a:lvl4pPr>
            <a:lvl5pPr marL="2212339" indent="-257810">
              <a:buSzPts val="1400"/>
              <a:defRPr b="1"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18" name="Google Shape;335;p74" descr="Google Shape;335;p74"/>
          <p:cNvPicPr>
            <a:picLocks noChangeAspect="1"/>
          </p:cNvPicPr>
          <p:nvPr/>
        </p:nvPicPr>
        <p:blipFill>
          <a:blip r:embed="rId2">
            <a:extLst/>
          </a:blip>
          <a:srcRect l="0" t="19705" r="39861" b="0"/>
          <a:stretch>
            <a:fillRect/>
          </a:stretch>
        </p:blipFill>
        <p:spPr>
          <a:xfrm>
            <a:off x="9406295" y="-2"/>
            <a:ext cx="2785705" cy="2447608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Google Shape;336;p74"/>
          <p:cNvSpPr txBox="1"/>
          <p:nvPr>
            <p:ph type="body" sz="quarter" idx="21"/>
          </p:nvPr>
        </p:nvSpPr>
        <p:spPr>
          <a:xfrm>
            <a:off x="8458200" y="4508500"/>
            <a:ext cx="3001964" cy="1930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1400"/>
            </a:pPr>
          </a:p>
        </p:txBody>
      </p:sp>
      <p:sp>
        <p:nvSpPr>
          <p:cNvPr id="520" name="Google Shape;337;p74"/>
          <p:cNvSpPr txBox="1"/>
          <p:nvPr>
            <p:ph type="body" sz="quarter" idx="22"/>
          </p:nvPr>
        </p:nvSpPr>
        <p:spPr>
          <a:xfrm>
            <a:off x="742948" y="5892800"/>
            <a:ext cx="6578601" cy="558800"/>
          </a:xfrm>
          <a:prstGeom prst="rect">
            <a:avLst/>
          </a:prstGeom>
        </p:spPr>
        <p:txBody>
          <a:bodyPr/>
          <a:lstStyle/>
          <a:p>
            <a:pPr>
              <a:defRPr i="1" sz="1200"/>
            </a:pPr>
          </a:p>
        </p:txBody>
      </p:sp>
      <p:pic>
        <p:nvPicPr>
          <p:cNvPr id="521" name="Google Shape;338;p74" descr="Google Shape;338;p7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948" y="741231"/>
            <a:ext cx="4029635" cy="1791032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340;p7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001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530" name="Google Shape;341;p75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Contact</a:t>
            </a:r>
          </a:p>
        </p:txBody>
      </p:sp>
      <p:sp>
        <p:nvSpPr>
          <p:cNvPr id="531" name="Body Level One…"/>
          <p:cNvSpPr txBox="1"/>
          <p:nvPr>
            <p:ph type="body" sz="quarter" idx="1"/>
          </p:nvPr>
        </p:nvSpPr>
        <p:spPr>
          <a:xfrm>
            <a:off x="731837" y="5105625"/>
            <a:ext cx="4651375" cy="1510846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 b="1" sz="1600">
                <a:solidFill>
                  <a:srgbClr val="FFFFFF"/>
                </a:solidFill>
              </a:defRPr>
            </a:lvl1pPr>
            <a:lvl2pPr marL="228600" indent="457200">
              <a:lnSpc>
                <a:spcPct val="120000"/>
              </a:lnSpc>
              <a:spcBef>
                <a:spcPts val="0"/>
              </a:spcBef>
              <a:buSzTx/>
              <a:buNone/>
              <a:defRPr b="1" sz="1600">
                <a:solidFill>
                  <a:srgbClr val="FFFFFF"/>
                </a:solidFill>
              </a:defRPr>
            </a:lvl2pPr>
            <a:lvl3pPr indent="-320038">
              <a:lnSpc>
                <a:spcPct val="120000"/>
              </a:lnSpc>
              <a:spcBef>
                <a:spcPts val="0"/>
              </a:spcBef>
              <a:buSzPts val="1600"/>
              <a:defRPr b="1" sz="1600">
                <a:solidFill>
                  <a:srgbClr val="FFFFFF"/>
                </a:solidFill>
              </a:defRPr>
            </a:lvl3pPr>
            <a:lvl4pPr indent="-320038">
              <a:lnSpc>
                <a:spcPct val="120000"/>
              </a:lnSpc>
              <a:spcBef>
                <a:spcPts val="0"/>
              </a:spcBef>
              <a:buSzPts val="1600"/>
              <a:defRPr b="1" sz="1600">
                <a:solidFill>
                  <a:srgbClr val="FFFFFF"/>
                </a:solidFill>
              </a:defRPr>
            </a:lvl4pPr>
            <a:lvl5pPr indent="-320038">
              <a:lnSpc>
                <a:spcPct val="120000"/>
              </a:lnSpc>
              <a:spcBef>
                <a:spcPts val="0"/>
              </a:spcBef>
              <a:buSzPts val="1600"/>
              <a:defRPr b="1" sz="16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2" name="Google Shape;343;p75"/>
          <p:cNvSpPr txBox="1"/>
          <p:nvPr/>
        </p:nvSpPr>
        <p:spPr>
          <a:xfrm>
            <a:off x="-55876" y="6858000"/>
            <a:ext cx="12100551" cy="466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200">
                <a:solidFill>
                  <a:srgbClr val="7F7F7F"/>
                </a:solidFill>
              </a:defRPr>
            </a:pPr>
            <a:r>
              <a:t>Astuce : Prénom NOM = 1</a:t>
            </a:r>
            <a:r>
              <a:rPr baseline="30000"/>
              <a:t>er</a:t>
            </a:r>
            <a:r>
              <a:t> niveau  -  Email / Tél, = 2</a:t>
            </a:r>
            <a:r>
              <a:rPr baseline="30000"/>
              <a:t>ème</a:t>
            </a:r>
            <a:r>
              <a:t> niveau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537" name="Google Shape;344;p75"/>
          <p:cNvGrpSpPr/>
          <p:nvPr/>
        </p:nvGrpSpPr>
        <p:grpSpPr>
          <a:xfrm>
            <a:off x="731837" y="726065"/>
            <a:ext cx="1806200" cy="1806200"/>
            <a:chOff x="0" y="0"/>
            <a:chExt cx="1806198" cy="1806198"/>
          </a:xfrm>
        </p:grpSpPr>
        <p:sp>
          <p:nvSpPr>
            <p:cNvPr id="533" name="Google Shape;346;p75"/>
            <p:cNvSpPr/>
            <p:nvPr/>
          </p:nvSpPr>
          <p:spPr>
            <a:xfrm>
              <a:off x="-1" y="-1"/>
              <a:ext cx="1806200" cy="18062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/>
              </a:pPr>
            </a:p>
          </p:txBody>
        </p:sp>
        <p:sp>
          <p:nvSpPr>
            <p:cNvPr id="534" name="Google Shape;348;p75"/>
            <p:cNvSpPr/>
            <p:nvPr/>
          </p:nvSpPr>
          <p:spPr>
            <a:xfrm>
              <a:off x="338662" y="600085"/>
              <a:ext cx="1122933" cy="427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914"/>
                  </a:moveTo>
                  <a:cubicBezTo>
                    <a:pt x="21600" y="682"/>
                    <a:pt x="18651" y="0"/>
                    <a:pt x="18000" y="0"/>
                  </a:cubicBezTo>
                  <a:cubicBezTo>
                    <a:pt x="17046" y="0"/>
                    <a:pt x="16135" y="455"/>
                    <a:pt x="15181" y="1478"/>
                  </a:cubicBezTo>
                  <a:cubicBezTo>
                    <a:pt x="15094" y="4206"/>
                    <a:pt x="15094" y="4206"/>
                    <a:pt x="15094" y="4206"/>
                  </a:cubicBezTo>
                  <a:cubicBezTo>
                    <a:pt x="15484" y="3752"/>
                    <a:pt x="16699" y="2387"/>
                    <a:pt x="17913" y="2387"/>
                  </a:cubicBezTo>
                  <a:cubicBezTo>
                    <a:pt x="18867" y="2387"/>
                    <a:pt x="19605" y="3183"/>
                    <a:pt x="20082" y="4888"/>
                  </a:cubicBezTo>
                  <a:cubicBezTo>
                    <a:pt x="16786" y="9322"/>
                    <a:pt x="14834" y="12960"/>
                    <a:pt x="14530" y="16029"/>
                  </a:cubicBezTo>
                  <a:cubicBezTo>
                    <a:pt x="13706" y="17507"/>
                    <a:pt x="12231" y="19213"/>
                    <a:pt x="10930" y="19213"/>
                  </a:cubicBezTo>
                  <a:cubicBezTo>
                    <a:pt x="9499" y="19213"/>
                    <a:pt x="8892" y="17621"/>
                    <a:pt x="8631" y="16712"/>
                  </a:cubicBezTo>
                  <a:cubicBezTo>
                    <a:pt x="12231" y="10345"/>
                    <a:pt x="14096" y="6707"/>
                    <a:pt x="13880" y="3865"/>
                  </a:cubicBezTo>
                  <a:cubicBezTo>
                    <a:pt x="13663" y="1251"/>
                    <a:pt x="12188" y="0"/>
                    <a:pt x="10887" y="0"/>
                  </a:cubicBezTo>
                  <a:cubicBezTo>
                    <a:pt x="9499" y="0"/>
                    <a:pt x="8588" y="1478"/>
                    <a:pt x="8154" y="2728"/>
                  </a:cubicBezTo>
                  <a:cubicBezTo>
                    <a:pt x="7460" y="4661"/>
                    <a:pt x="7113" y="7503"/>
                    <a:pt x="7157" y="11141"/>
                  </a:cubicBezTo>
                  <a:cubicBezTo>
                    <a:pt x="7157" y="12733"/>
                    <a:pt x="7287" y="14438"/>
                    <a:pt x="7504" y="15916"/>
                  </a:cubicBezTo>
                  <a:cubicBezTo>
                    <a:pt x="6940" y="16825"/>
                    <a:pt x="5422" y="19213"/>
                    <a:pt x="3687" y="19213"/>
                  </a:cubicBezTo>
                  <a:cubicBezTo>
                    <a:pt x="1648" y="19213"/>
                    <a:pt x="824" y="15006"/>
                    <a:pt x="824" y="10800"/>
                  </a:cubicBezTo>
                  <a:cubicBezTo>
                    <a:pt x="824" y="6707"/>
                    <a:pt x="1605" y="2387"/>
                    <a:pt x="3687" y="2387"/>
                  </a:cubicBezTo>
                  <a:cubicBezTo>
                    <a:pt x="4901" y="2387"/>
                    <a:pt x="6072" y="3638"/>
                    <a:pt x="6506" y="4206"/>
                  </a:cubicBezTo>
                  <a:cubicBezTo>
                    <a:pt x="6419" y="1478"/>
                    <a:pt x="6419" y="1478"/>
                    <a:pt x="6419" y="1478"/>
                  </a:cubicBezTo>
                  <a:cubicBezTo>
                    <a:pt x="5639" y="682"/>
                    <a:pt x="4641" y="0"/>
                    <a:pt x="3773" y="0"/>
                  </a:cubicBezTo>
                  <a:cubicBezTo>
                    <a:pt x="304" y="0"/>
                    <a:pt x="0" y="7617"/>
                    <a:pt x="0" y="10800"/>
                  </a:cubicBezTo>
                  <a:cubicBezTo>
                    <a:pt x="0" y="13869"/>
                    <a:pt x="304" y="21600"/>
                    <a:pt x="3730" y="21600"/>
                  </a:cubicBezTo>
                  <a:cubicBezTo>
                    <a:pt x="5812" y="21600"/>
                    <a:pt x="7590" y="18644"/>
                    <a:pt x="7894" y="18076"/>
                  </a:cubicBezTo>
                  <a:cubicBezTo>
                    <a:pt x="8111" y="19099"/>
                    <a:pt x="9022" y="21600"/>
                    <a:pt x="10887" y="21600"/>
                  </a:cubicBezTo>
                  <a:cubicBezTo>
                    <a:pt x="12405" y="21600"/>
                    <a:pt x="14096" y="19667"/>
                    <a:pt x="14660" y="18644"/>
                  </a:cubicBezTo>
                  <a:cubicBezTo>
                    <a:pt x="15007" y="19895"/>
                    <a:pt x="15701" y="21600"/>
                    <a:pt x="17827" y="21600"/>
                  </a:cubicBezTo>
                  <a:cubicBezTo>
                    <a:pt x="19258" y="21600"/>
                    <a:pt x="20125" y="20349"/>
                    <a:pt x="20689" y="18531"/>
                  </a:cubicBezTo>
                  <a:cubicBezTo>
                    <a:pt x="20689" y="19440"/>
                    <a:pt x="20733" y="20349"/>
                    <a:pt x="20733" y="21032"/>
                  </a:cubicBezTo>
                  <a:cubicBezTo>
                    <a:pt x="21600" y="21486"/>
                    <a:pt x="21600" y="21486"/>
                    <a:pt x="21600" y="21486"/>
                  </a:cubicBezTo>
                  <a:cubicBezTo>
                    <a:pt x="21557" y="19099"/>
                    <a:pt x="21600" y="11027"/>
                    <a:pt x="21600" y="10914"/>
                  </a:cubicBezTo>
                  <a:moveTo>
                    <a:pt x="7981" y="12164"/>
                  </a:moveTo>
                  <a:cubicBezTo>
                    <a:pt x="7981" y="12164"/>
                    <a:pt x="7720" y="7389"/>
                    <a:pt x="8718" y="4434"/>
                  </a:cubicBezTo>
                  <a:cubicBezTo>
                    <a:pt x="9195" y="2956"/>
                    <a:pt x="9933" y="2160"/>
                    <a:pt x="10887" y="2160"/>
                  </a:cubicBezTo>
                  <a:cubicBezTo>
                    <a:pt x="11928" y="2160"/>
                    <a:pt x="12795" y="3183"/>
                    <a:pt x="12882" y="4206"/>
                  </a:cubicBezTo>
                  <a:cubicBezTo>
                    <a:pt x="12969" y="5002"/>
                    <a:pt x="12665" y="6025"/>
                    <a:pt x="11320" y="8867"/>
                  </a:cubicBezTo>
                  <a:cubicBezTo>
                    <a:pt x="11320" y="8867"/>
                    <a:pt x="9976" y="11937"/>
                    <a:pt x="8241" y="14552"/>
                  </a:cubicBezTo>
                  <a:cubicBezTo>
                    <a:pt x="8111" y="13869"/>
                    <a:pt x="8024" y="13074"/>
                    <a:pt x="7981" y="12164"/>
                  </a:cubicBezTo>
                  <a:moveTo>
                    <a:pt x="20039" y="17166"/>
                  </a:moveTo>
                  <a:cubicBezTo>
                    <a:pt x="19518" y="18644"/>
                    <a:pt x="18781" y="19326"/>
                    <a:pt x="17827" y="19326"/>
                  </a:cubicBezTo>
                  <a:cubicBezTo>
                    <a:pt x="15658" y="19326"/>
                    <a:pt x="15441" y="17166"/>
                    <a:pt x="15441" y="17166"/>
                  </a:cubicBezTo>
                  <a:cubicBezTo>
                    <a:pt x="15181" y="15916"/>
                    <a:pt x="15918" y="13187"/>
                    <a:pt x="20472" y="6821"/>
                  </a:cubicBezTo>
                  <a:cubicBezTo>
                    <a:pt x="20602" y="7617"/>
                    <a:pt x="20689" y="8526"/>
                    <a:pt x="20776" y="9436"/>
                  </a:cubicBezTo>
                  <a:cubicBezTo>
                    <a:pt x="20776" y="9436"/>
                    <a:pt x="20993" y="14211"/>
                    <a:pt x="20039" y="17166"/>
                  </a:cubicBezTo>
                </a:path>
              </a:pathLst>
            </a:custGeom>
            <a:solidFill>
              <a:srgbClr val="E5001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/>
              </a:pPr>
            </a:p>
          </p:txBody>
        </p:sp>
        <p:sp>
          <p:nvSpPr>
            <p:cNvPr id="535" name="Google Shape;349;p75"/>
            <p:cNvSpPr/>
            <p:nvPr/>
          </p:nvSpPr>
          <p:spPr>
            <a:xfrm>
              <a:off x="386193" y="1164522"/>
              <a:ext cx="1033811" cy="475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/>
              </a:pPr>
            </a:p>
          </p:txBody>
        </p:sp>
        <p:sp>
          <p:nvSpPr>
            <p:cNvPr id="536" name="Google Shape;350;p75"/>
            <p:cNvSpPr/>
            <p:nvPr/>
          </p:nvSpPr>
          <p:spPr>
            <a:xfrm>
              <a:off x="386193" y="1164522"/>
              <a:ext cx="1033811" cy="47532"/>
            </a:xfrm>
            <a:prstGeom prst="rect">
              <a:avLst/>
            </a:prstGeom>
            <a:solidFill>
              <a:srgbClr val="E5001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/>
              </a:pPr>
            </a:p>
          </p:txBody>
        </p:sp>
      </p:grpSp>
      <p:pic>
        <p:nvPicPr>
          <p:cNvPr id="538" name="Google Shape;351;p75" descr="Google Shape;351;p75"/>
          <p:cNvPicPr>
            <a:picLocks noChangeAspect="1"/>
          </p:cNvPicPr>
          <p:nvPr/>
        </p:nvPicPr>
        <p:blipFill>
          <a:blip r:embed="rId2">
            <a:extLst/>
          </a:blip>
          <a:srcRect l="0" t="19791" r="39816" b="0"/>
          <a:stretch>
            <a:fillRect/>
          </a:stretch>
        </p:blipFill>
        <p:spPr>
          <a:xfrm>
            <a:off x="9369598" y="0"/>
            <a:ext cx="2822402" cy="2475346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Google Shape;352;p75"/>
          <p:cNvSpPr txBox="1"/>
          <p:nvPr>
            <p:ph type="body" sz="quarter" idx="21"/>
          </p:nvPr>
        </p:nvSpPr>
        <p:spPr>
          <a:xfrm>
            <a:off x="8102600" y="5892800"/>
            <a:ext cx="3357563" cy="558800"/>
          </a:xfrm>
          <a:prstGeom prst="rect">
            <a:avLst/>
          </a:prstGeom>
        </p:spPr>
        <p:txBody>
          <a:bodyPr/>
          <a:lstStyle/>
          <a:p>
            <a:pPr algn="r">
              <a:defRPr i="1" sz="1200">
                <a:solidFill>
                  <a:srgbClr val="FFFFFF"/>
                </a:solidFill>
              </a:defRPr>
            </a:pPr>
          </a:p>
        </p:txBody>
      </p:sp>
      <p:sp>
        <p:nvSpPr>
          <p:cNvPr id="540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Google Shape;354;p76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Deux contenus</a:t>
            </a:r>
          </a:p>
        </p:txBody>
      </p:sp>
      <p:sp>
        <p:nvSpPr>
          <p:cNvPr id="549" name="Body Level One…"/>
          <p:cNvSpPr txBox="1"/>
          <p:nvPr>
            <p:ph type="body" sz="half" idx="1"/>
          </p:nvPr>
        </p:nvSpPr>
        <p:spPr>
          <a:xfrm>
            <a:off x="731837" y="1381125"/>
            <a:ext cx="5220001" cy="45323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0" name="Google Shape;356;p76"/>
          <p:cNvSpPr txBox="1"/>
          <p:nvPr>
            <p:ph type="body" sz="half" idx="21"/>
          </p:nvPr>
        </p:nvSpPr>
        <p:spPr>
          <a:xfrm>
            <a:off x="6240162" y="1381125"/>
            <a:ext cx="5220001" cy="453231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2" name="Google Shape;360;p76" descr="Google Shape;360;p76"/>
          <p:cNvPicPr>
            <a:picLocks noChangeAspect="1"/>
          </p:cNvPicPr>
          <p:nvPr/>
        </p:nvPicPr>
        <p:blipFill>
          <a:blip r:embed="rId3">
            <a:extLst/>
          </a:blip>
          <a:srcRect l="17494" t="76059" r="18770" b="0"/>
          <a:stretch>
            <a:fillRect/>
          </a:stretch>
        </p:blipFill>
        <p:spPr>
          <a:xfrm>
            <a:off x="9626599" y="-1"/>
            <a:ext cx="2565401" cy="634141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Google Shape;363;p7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562" name="Google Shape;364;p77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Deux contenus Fond gris</a:t>
            </a:r>
          </a:p>
        </p:txBody>
      </p:sp>
      <p:sp>
        <p:nvSpPr>
          <p:cNvPr id="563" name="Body Level One…"/>
          <p:cNvSpPr txBox="1"/>
          <p:nvPr>
            <p:ph type="body" sz="half" idx="1"/>
          </p:nvPr>
        </p:nvSpPr>
        <p:spPr>
          <a:xfrm>
            <a:off x="731837" y="1381125"/>
            <a:ext cx="5220001" cy="45323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4" name="Google Shape;366;p77"/>
          <p:cNvSpPr txBox="1"/>
          <p:nvPr>
            <p:ph type="body" sz="half" idx="21"/>
          </p:nvPr>
        </p:nvSpPr>
        <p:spPr>
          <a:xfrm>
            <a:off x="6240162" y="1381125"/>
            <a:ext cx="5220001" cy="4532313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66" name="Google Shape;370;p77" descr="Google Shape;370;p7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76" name="Google Shape;376;p78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Titre seul</a:t>
            </a:r>
          </a:p>
        </p:txBody>
      </p:sp>
      <p:pic>
        <p:nvPicPr>
          <p:cNvPr id="577" name="Google Shape;377;p78" descr="Google Shape;377;p78"/>
          <p:cNvPicPr>
            <a:picLocks noChangeAspect="1"/>
          </p:cNvPicPr>
          <p:nvPr/>
        </p:nvPicPr>
        <p:blipFill>
          <a:blip r:embed="rId3">
            <a:extLst/>
          </a:blip>
          <a:srcRect l="17494" t="76059" r="18770" b="0"/>
          <a:stretch>
            <a:fillRect/>
          </a:stretch>
        </p:blipFill>
        <p:spPr>
          <a:xfrm>
            <a:off x="9626599" y="-1"/>
            <a:ext cx="2565401" cy="634141"/>
          </a:xfrm>
          <a:prstGeom prst="rect">
            <a:avLst/>
          </a:prstGeom>
          <a:ln w="12700">
            <a:miter lim="400000"/>
          </a:ln>
        </p:spPr>
      </p:pic>
      <p:sp>
        <p:nvSpPr>
          <p:cNvPr id="57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9" name="/ 60"/>
          <p:cNvSpPr txBox="1"/>
          <p:nvPr/>
        </p:nvSpPr>
        <p:spPr>
          <a:xfrm>
            <a:off x="11626873" y="6394538"/>
            <a:ext cx="358300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699" tIns="45699" rIns="45699" bIns="45699" anchor="ctr">
            <a:spAutoFit/>
          </a:bodyPr>
          <a:lstStyle>
            <a:lvl1pPr algn="r">
              <a:defRPr b="1" sz="1200">
                <a:solidFill>
                  <a:srgbClr val="E50019"/>
                </a:solidFill>
              </a:defRPr>
            </a:lvl1pPr>
          </a:lstStyle>
          <a:p>
            <a:pPr/>
            <a:r>
              <a:t>/ 60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Google Shape;380;p7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001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588" name="Google Shape;381;p79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Deux contenus Fond rouge</a:t>
            </a:r>
          </a:p>
        </p:txBody>
      </p:sp>
      <p:sp>
        <p:nvSpPr>
          <p:cNvPr id="5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594" name="Google Shape;385;p79"/>
          <p:cNvGrpSpPr/>
          <p:nvPr/>
        </p:nvGrpSpPr>
        <p:grpSpPr>
          <a:xfrm>
            <a:off x="266859" y="6343649"/>
            <a:ext cx="316708" cy="316709"/>
            <a:chOff x="0" y="0"/>
            <a:chExt cx="316707" cy="316707"/>
          </a:xfrm>
        </p:grpSpPr>
        <p:sp>
          <p:nvSpPr>
            <p:cNvPr id="590" name="Google Shape;387;p79"/>
            <p:cNvSpPr/>
            <p:nvPr/>
          </p:nvSpPr>
          <p:spPr>
            <a:xfrm>
              <a:off x="-1" y="-1"/>
              <a:ext cx="316709" cy="3167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/>
              </a:pPr>
            </a:p>
          </p:txBody>
        </p:sp>
        <p:sp>
          <p:nvSpPr>
            <p:cNvPr id="591" name="Google Shape;389;p79"/>
            <p:cNvSpPr/>
            <p:nvPr/>
          </p:nvSpPr>
          <p:spPr>
            <a:xfrm>
              <a:off x="59382" y="105221"/>
              <a:ext cx="196901" cy="75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914"/>
                  </a:moveTo>
                  <a:cubicBezTo>
                    <a:pt x="21600" y="682"/>
                    <a:pt x="18651" y="0"/>
                    <a:pt x="18000" y="0"/>
                  </a:cubicBezTo>
                  <a:cubicBezTo>
                    <a:pt x="17046" y="0"/>
                    <a:pt x="16135" y="455"/>
                    <a:pt x="15181" y="1478"/>
                  </a:cubicBezTo>
                  <a:cubicBezTo>
                    <a:pt x="15094" y="4206"/>
                    <a:pt x="15094" y="4206"/>
                    <a:pt x="15094" y="4206"/>
                  </a:cubicBezTo>
                  <a:cubicBezTo>
                    <a:pt x="15484" y="3752"/>
                    <a:pt x="16699" y="2387"/>
                    <a:pt x="17913" y="2387"/>
                  </a:cubicBezTo>
                  <a:cubicBezTo>
                    <a:pt x="18867" y="2387"/>
                    <a:pt x="19605" y="3183"/>
                    <a:pt x="20082" y="4888"/>
                  </a:cubicBezTo>
                  <a:cubicBezTo>
                    <a:pt x="16786" y="9322"/>
                    <a:pt x="14834" y="12960"/>
                    <a:pt x="14530" y="16029"/>
                  </a:cubicBezTo>
                  <a:cubicBezTo>
                    <a:pt x="13706" y="17507"/>
                    <a:pt x="12231" y="19213"/>
                    <a:pt x="10930" y="19213"/>
                  </a:cubicBezTo>
                  <a:cubicBezTo>
                    <a:pt x="9499" y="19213"/>
                    <a:pt x="8892" y="17621"/>
                    <a:pt x="8631" y="16712"/>
                  </a:cubicBezTo>
                  <a:cubicBezTo>
                    <a:pt x="12231" y="10345"/>
                    <a:pt x="14096" y="6707"/>
                    <a:pt x="13880" y="3865"/>
                  </a:cubicBezTo>
                  <a:cubicBezTo>
                    <a:pt x="13663" y="1251"/>
                    <a:pt x="12188" y="0"/>
                    <a:pt x="10887" y="0"/>
                  </a:cubicBezTo>
                  <a:cubicBezTo>
                    <a:pt x="9499" y="0"/>
                    <a:pt x="8588" y="1478"/>
                    <a:pt x="8154" y="2728"/>
                  </a:cubicBezTo>
                  <a:cubicBezTo>
                    <a:pt x="7460" y="4661"/>
                    <a:pt x="7113" y="7503"/>
                    <a:pt x="7157" y="11141"/>
                  </a:cubicBezTo>
                  <a:cubicBezTo>
                    <a:pt x="7157" y="12733"/>
                    <a:pt x="7287" y="14438"/>
                    <a:pt x="7504" y="15916"/>
                  </a:cubicBezTo>
                  <a:cubicBezTo>
                    <a:pt x="6940" y="16825"/>
                    <a:pt x="5422" y="19213"/>
                    <a:pt x="3687" y="19213"/>
                  </a:cubicBezTo>
                  <a:cubicBezTo>
                    <a:pt x="1648" y="19213"/>
                    <a:pt x="824" y="15006"/>
                    <a:pt x="824" y="10800"/>
                  </a:cubicBezTo>
                  <a:cubicBezTo>
                    <a:pt x="824" y="6707"/>
                    <a:pt x="1605" y="2387"/>
                    <a:pt x="3687" y="2387"/>
                  </a:cubicBezTo>
                  <a:cubicBezTo>
                    <a:pt x="4901" y="2387"/>
                    <a:pt x="6072" y="3638"/>
                    <a:pt x="6506" y="4206"/>
                  </a:cubicBezTo>
                  <a:cubicBezTo>
                    <a:pt x="6419" y="1478"/>
                    <a:pt x="6419" y="1478"/>
                    <a:pt x="6419" y="1478"/>
                  </a:cubicBezTo>
                  <a:cubicBezTo>
                    <a:pt x="5639" y="682"/>
                    <a:pt x="4641" y="0"/>
                    <a:pt x="3773" y="0"/>
                  </a:cubicBezTo>
                  <a:cubicBezTo>
                    <a:pt x="304" y="0"/>
                    <a:pt x="0" y="7617"/>
                    <a:pt x="0" y="10800"/>
                  </a:cubicBezTo>
                  <a:cubicBezTo>
                    <a:pt x="0" y="13869"/>
                    <a:pt x="304" y="21600"/>
                    <a:pt x="3730" y="21600"/>
                  </a:cubicBezTo>
                  <a:cubicBezTo>
                    <a:pt x="5812" y="21600"/>
                    <a:pt x="7590" y="18644"/>
                    <a:pt x="7894" y="18076"/>
                  </a:cubicBezTo>
                  <a:cubicBezTo>
                    <a:pt x="8111" y="19099"/>
                    <a:pt x="9022" y="21600"/>
                    <a:pt x="10887" y="21600"/>
                  </a:cubicBezTo>
                  <a:cubicBezTo>
                    <a:pt x="12405" y="21600"/>
                    <a:pt x="14096" y="19667"/>
                    <a:pt x="14660" y="18644"/>
                  </a:cubicBezTo>
                  <a:cubicBezTo>
                    <a:pt x="15007" y="19895"/>
                    <a:pt x="15701" y="21600"/>
                    <a:pt x="17827" y="21600"/>
                  </a:cubicBezTo>
                  <a:cubicBezTo>
                    <a:pt x="19258" y="21600"/>
                    <a:pt x="20125" y="20349"/>
                    <a:pt x="20689" y="18531"/>
                  </a:cubicBezTo>
                  <a:cubicBezTo>
                    <a:pt x="20689" y="19440"/>
                    <a:pt x="20733" y="20349"/>
                    <a:pt x="20733" y="21032"/>
                  </a:cubicBezTo>
                  <a:cubicBezTo>
                    <a:pt x="21600" y="21486"/>
                    <a:pt x="21600" y="21486"/>
                    <a:pt x="21600" y="21486"/>
                  </a:cubicBezTo>
                  <a:cubicBezTo>
                    <a:pt x="21557" y="19099"/>
                    <a:pt x="21600" y="11027"/>
                    <a:pt x="21600" y="10914"/>
                  </a:cubicBezTo>
                  <a:moveTo>
                    <a:pt x="7981" y="12164"/>
                  </a:moveTo>
                  <a:cubicBezTo>
                    <a:pt x="7981" y="12164"/>
                    <a:pt x="7720" y="7389"/>
                    <a:pt x="8718" y="4434"/>
                  </a:cubicBezTo>
                  <a:cubicBezTo>
                    <a:pt x="9195" y="2956"/>
                    <a:pt x="9933" y="2160"/>
                    <a:pt x="10887" y="2160"/>
                  </a:cubicBezTo>
                  <a:cubicBezTo>
                    <a:pt x="11928" y="2160"/>
                    <a:pt x="12795" y="3183"/>
                    <a:pt x="12882" y="4206"/>
                  </a:cubicBezTo>
                  <a:cubicBezTo>
                    <a:pt x="12969" y="5002"/>
                    <a:pt x="12665" y="6025"/>
                    <a:pt x="11320" y="8867"/>
                  </a:cubicBezTo>
                  <a:cubicBezTo>
                    <a:pt x="11320" y="8867"/>
                    <a:pt x="9976" y="11937"/>
                    <a:pt x="8241" y="14552"/>
                  </a:cubicBezTo>
                  <a:cubicBezTo>
                    <a:pt x="8111" y="13869"/>
                    <a:pt x="8024" y="13074"/>
                    <a:pt x="7981" y="12164"/>
                  </a:cubicBezTo>
                  <a:moveTo>
                    <a:pt x="20039" y="17166"/>
                  </a:moveTo>
                  <a:cubicBezTo>
                    <a:pt x="19518" y="18644"/>
                    <a:pt x="18781" y="19326"/>
                    <a:pt x="17827" y="19326"/>
                  </a:cubicBezTo>
                  <a:cubicBezTo>
                    <a:pt x="15658" y="19326"/>
                    <a:pt x="15441" y="17166"/>
                    <a:pt x="15441" y="17166"/>
                  </a:cubicBezTo>
                  <a:cubicBezTo>
                    <a:pt x="15181" y="15916"/>
                    <a:pt x="15918" y="13187"/>
                    <a:pt x="20472" y="6821"/>
                  </a:cubicBezTo>
                  <a:cubicBezTo>
                    <a:pt x="20602" y="7617"/>
                    <a:pt x="20689" y="8526"/>
                    <a:pt x="20776" y="9436"/>
                  </a:cubicBezTo>
                  <a:cubicBezTo>
                    <a:pt x="20776" y="9436"/>
                    <a:pt x="20993" y="14211"/>
                    <a:pt x="20039" y="17166"/>
                  </a:cubicBezTo>
                </a:path>
              </a:pathLst>
            </a:custGeom>
            <a:solidFill>
              <a:srgbClr val="E5001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/>
              </a:pPr>
            </a:p>
          </p:txBody>
        </p:sp>
        <p:sp>
          <p:nvSpPr>
            <p:cNvPr id="592" name="Google Shape;390;p79"/>
            <p:cNvSpPr/>
            <p:nvPr/>
          </p:nvSpPr>
          <p:spPr>
            <a:xfrm>
              <a:off x="67716" y="202009"/>
              <a:ext cx="181274" cy="127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/>
              </a:pPr>
            </a:p>
          </p:txBody>
        </p:sp>
        <p:sp>
          <p:nvSpPr>
            <p:cNvPr id="593" name="Google Shape;391;p79"/>
            <p:cNvSpPr/>
            <p:nvPr/>
          </p:nvSpPr>
          <p:spPr>
            <a:xfrm>
              <a:off x="67716" y="202009"/>
              <a:ext cx="181274" cy="12701"/>
            </a:xfrm>
            <a:prstGeom prst="rect">
              <a:avLst/>
            </a:prstGeom>
            <a:solidFill>
              <a:srgbClr val="E5001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/>
              </a:pPr>
            </a:p>
          </p:txBody>
        </p:sp>
      </p:grpSp>
      <p:sp>
        <p:nvSpPr>
          <p:cNvPr id="595" name="Body Level One…"/>
          <p:cNvSpPr txBox="1"/>
          <p:nvPr>
            <p:ph type="body" sz="half" idx="1"/>
          </p:nvPr>
        </p:nvSpPr>
        <p:spPr>
          <a:xfrm>
            <a:off x="731837" y="1381125"/>
            <a:ext cx="5220001" cy="45323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6" name="Google Shape;393;p79"/>
          <p:cNvSpPr txBox="1"/>
          <p:nvPr>
            <p:ph type="body" sz="half" idx="21"/>
          </p:nvPr>
        </p:nvSpPr>
        <p:spPr>
          <a:xfrm>
            <a:off x="6240162" y="1381125"/>
            <a:ext cx="5220001" cy="4532313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9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+ contenu verif">
    <p:bg>
      <p:bgPr>
        <a:gradFill flip="none" rotWithShape="1">
          <a:gsLst>
            <a:gs pos="0">
              <a:srgbClr val="D9B1B0"/>
            </a:gs>
            <a:gs pos="181">
              <a:srgbClr val="ECD8D7"/>
            </a:gs>
            <a:gs pos="514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5" name="Google Shape;29;p56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Titre et contenu</a:t>
            </a:r>
          </a:p>
        </p:txBody>
      </p:sp>
      <p:pic>
        <p:nvPicPr>
          <p:cNvPr id="56" name="Google Shape;30;p56" descr="Google Shape;30;p56"/>
          <p:cNvPicPr>
            <a:picLocks noChangeAspect="1"/>
          </p:cNvPicPr>
          <p:nvPr/>
        </p:nvPicPr>
        <p:blipFill>
          <a:blip r:embed="rId3">
            <a:extLst/>
          </a:blip>
          <a:srcRect l="17494" t="76059" r="18770" b="0"/>
          <a:stretch>
            <a:fillRect/>
          </a:stretch>
        </p:blipFill>
        <p:spPr>
          <a:xfrm>
            <a:off x="9626599" y="-1"/>
            <a:ext cx="2565401" cy="634141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satOff val="-24172"/>
                    <a:lumOff val="-13372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" name="/ 51"/>
          <p:cNvSpPr txBox="1"/>
          <p:nvPr/>
        </p:nvSpPr>
        <p:spPr>
          <a:xfrm>
            <a:off x="11626873" y="6394538"/>
            <a:ext cx="358300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699" tIns="45699" rIns="45699" bIns="45699" anchor="ctr">
            <a:spAutoFit/>
          </a:bodyPr>
          <a:lstStyle>
            <a:lvl1pPr algn="r">
              <a:defRPr b="1" sz="1200">
                <a:solidFill>
                  <a:srgbClr val="E50019"/>
                </a:solidFill>
              </a:defRPr>
            </a:lvl1pPr>
          </a:lstStyle>
          <a:p>
            <a:pPr/>
            <a:r>
              <a:t>/ 51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07" name="Google Shape;400;p80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Titre et contenu</a:t>
            </a:r>
          </a:p>
        </p:txBody>
      </p:sp>
      <p:pic>
        <p:nvPicPr>
          <p:cNvPr id="608" name="Google Shape;401;p80" descr="Google Shape;401;p80"/>
          <p:cNvPicPr>
            <a:picLocks noChangeAspect="1"/>
          </p:cNvPicPr>
          <p:nvPr/>
        </p:nvPicPr>
        <p:blipFill>
          <a:blip r:embed="rId3">
            <a:extLst/>
          </a:blip>
          <a:srcRect l="17494" t="76059" r="18770" b="0"/>
          <a:stretch>
            <a:fillRect/>
          </a:stretch>
        </p:blipFill>
        <p:spPr>
          <a:xfrm>
            <a:off x="9626599" y="-1"/>
            <a:ext cx="2565401" cy="634141"/>
          </a:xfrm>
          <a:prstGeom prst="rect">
            <a:avLst/>
          </a:prstGeom>
          <a:ln w="12700">
            <a:miter lim="400000"/>
          </a:ln>
        </p:spPr>
      </p:pic>
      <p:sp>
        <p:nvSpPr>
          <p:cNvPr id="60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10" name="/ 60"/>
          <p:cNvSpPr txBox="1"/>
          <p:nvPr/>
        </p:nvSpPr>
        <p:spPr>
          <a:xfrm>
            <a:off x="11626873" y="6394538"/>
            <a:ext cx="358300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699" tIns="45699" rIns="45699" bIns="45699" anchor="ctr">
            <a:spAutoFit/>
          </a:bodyPr>
          <a:lstStyle>
            <a:lvl1pPr algn="r">
              <a:defRPr b="1" sz="1200">
                <a:solidFill>
                  <a:srgbClr val="E50019"/>
                </a:solidFill>
              </a:defRPr>
            </a:lvl1pPr>
          </a:lstStyle>
          <a:p>
            <a:pPr/>
            <a:r>
              <a:t>/ 60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6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19" name="Google Shape;407;p81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Vide</a:t>
            </a:r>
          </a:p>
        </p:txBody>
      </p:sp>
      <p:pic>
        <p:nvPicPr>
          <p:cNvPr id="620" name="Google Shape;408;p81" descr="Google Shape;408;p81"/>
          <p:cNvPicPr>
            <a:picLocks noChangeAspect="1"/>
          </p:cNvPicPr>
          <p:nvPr/>
        </p:nvPicPr>
        <p:blipFill>
          <a:blip r:embed="rId3">
            <a:extLst/>
          </a:blip>
          <a:srcRect l="17494" t="76059" r="18770" b="0"/>
          <a:stretch>
            <a:fillRect/>
          </a:stretch>
        </p:blipFill>
        <p:spPr>
          <a:xfrm>
            <a:off x="9626599" y="-1"/>
            <a:ext cx="2565401" cy="634141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/ 60"/>
          <p:cNvSpPr txBox="1"/>
          <p:nvPr/>
        </p:nvSpPr>
        <p:spPr>
          <a:xfrm>
            <a:off x="11626873" y="6394538"/>
            <a:ext cx="358300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699" tIns="45699" rIns="45699" bIns="45699" anchor="ctr">
            <a:spAutoFit/>
          </a:bodyPr>
          <a:lstStyle>
            <a:lvl1pPr algn="r">
              <a:defRPr b="1" sz="1200">
                <a:solidFill>
                  <a:srgbClr val="E50019"/>
                </a:solidFill>
              </a:defRPr>
            </a:lvl1pPr>
          </a:lstStyle>
          <a:p>
            <a:pPr/>
            <a:r>
              <a:t>/ 60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Ver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30" name="Google Shape;407;p81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Vide</a:t>
            </a:r>
          </a:p>
        </p:txBody>
      </p:sp>
      <p:pic>
        <p:nvPicPr>
          <p:cNvPr id="631" name="Google Shape;408;p81" descr="Google Shape;408;p81"/>
          <p:cNvPicPr>
            <a:picLocks noChangeAspect="1"/>
          </p:cNvPicPr>
          <p:nvPr/>
        </p:nvPicPr>
        <p:blipFill>
          <a:blip r:embed="rId3">
            <a:extLst/>
          </a:blip>
          <a:srcRect l="17494" t="76059" r="18770" b="0"/>
          <a:stretch>
            <a:fillRect/>
          </a:stretch>
        </p:blipFill>
        <p:spPr>
          <a:xfrm>
            <a:off x="9626599" y="-1"/>
            <a:ext cx="2565401" cy="634141"/>
          </a:xfrm>
          <a:prstGeom prst="rect">
            <a:avLst/>
          </a:prstGeom>
          <a:ln w="12700">
            <a:miter lim="400000"/>
          </a:ln>
        </p:spPr>
      </p:pic>
      <p:sp>
        <p:nvSpPr>
          <p:cNvPr id="632" name="/ 60"/>
          <p:cNvSpPr txBox="1"/>
          <p:nvPr/>
        </p:nvSpPr>
        <p:spPr>
          <a:xfrm>
            <a:off x="11626873" y="6394538"/>
            <a:ext cx="358300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699" tIns="45699" rIns="45699" bIns="45699" anchor="ctr">
            <a:spAutoFit/>
          </a:bodyPr>
          <a:lstStyle>
            <a:lvl1pPr algn="r">
              <a:defRPr b="1" sz="1200">
                <a:solidFill>
                  <a:srgbClr val="E50019"/>
                </a:solidFill>
              </a:defRPr>
            </a:lvl1pPr>
          </a:lstStyle>
          <a:p>
            <a:pPr/>
            <a:r>
              <a:t>/ 60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407;p81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Vide</a:t>
            </a:r>
          </a:p>
        </p:txBody>
      </p:sp>
      <p:sp>
        <p:nvSpPr>
          <p:cNvPr id="6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0" name="Google Shape;410;p82"/>
          <p:cNvGrpSpPr/>
          <p:nvPr/>
        </p:nvGrpSpPr>
        <p:grpSpPr>
          <a:xfrm>
            <a:off x="206372" y="6296023"/>
            <a:ext cx="468001" cy="468001"/>
            <a:chOff x="0" y="0"/>
            <a:chExt cx="468000" cy="468000"/>
          </a:xfrm>
        </p:grpSpPr>
        <p:sp>
          <p:nvSpPr>
            <p:cNvPr id="648" name="Google Shape;411;p82"/>
            <p:cNvSpPr/>
            <p:nvPr/>
          </p:nvSpPr>
          <p:spPr>
            <a:xfrm>
              <a:off x="-1" y="-1"/>
              <a:ext cx="468002" cy="468002"/>
            </a:xfrm>
            <a:prstGeom prst="rect">
              <a:avLst/>
            </a:prstGeom>
            <a:solidFill>
              <a:srgbClr val="E5001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649" name="Google Shape;412;p82" descr="Google Shape;412;p8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24" y="47626"/>
              <a:ext cx="365992" cy="3659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51" name="Google Shape;413;p82"/>
          <p:cNvSpPr/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53" name="Google Shape;417;p82"/>
          <p:cNvSpPr txBox="1"/>
          <p:nvPr/>
        </p:nvSpPr>
        <p:spPr>
          <a:xfrm>
            <a:off x="-55876" y="-277000"/>
            <a:ext cx="12100551" cy="466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Visuel pleine page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54" name="Google Shape;418;p82"/>
          <p:cNvSpPr txBox="1"/>
          <p:nvPr/>
        </p:nvSpPr>
        <p:spPr>
          <a:xfrm>
            <a:off x="-55876" y="6858000"/>
            <a:ext cx="12100551" cy="466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Astuce :Après avoir insérez votre image, placez celle-ci en arrière plan : Clic droit + « Arrière plan »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6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63" name="Google Shape;423;p83"/>
          <p:cNvSpPr txBox="1"/>
          <p:nvPr/>
        </p:nvSpPr>
        <p:spPr>
          <a:xfrm>
            <a:off x="-55876" y="-277000"/>
            <a:ext cx="12100551" cy="466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Process 2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64" name="Body Level One…"/>
          <p:cNvSpPr txBox="1"/>
          <p:nvPr>
            <p:ph type="body" sz="quarter" idx="1"/>
          </p:nvPr>
        </p:nvSpPr>
        <p:spPr>
          <a:xfrm>
            <a:off x="731837" y="1583489"/>
            <a:ext cx="2160001" cy="1651400"/>
          </a:xfrm>
          <a:prstGeom prst="rect">
            <a:avLst/>
          </a:prstGeom>
          <a:solidFill>
            <a:srgbClr val="262626"/>
          </a:solidFill>
        </p:spPr>
        <p:txBody>
          <a:bodyPr lIns="36000" tIns="36000" rIns="36000" bIns="36000" anchor="ctr"/>
          <a:lstStyle>
            <a:lvl1pPr algn="ctr">
              <a:lnSpc>
                <a:spcPct val="90000"/>
              </a:lnSpc>
              <a:defRPr sz="1400">
                <a:solidFill>
                  <a:srgbClr val="FFFFFF"/>
                </a:solidFill>
              </a:defRPr>
            </a:lvl1pPr>
            <a:lvl2pPr marL="228600" indent="457200" algn="ctr">
              <a:lnSpc>
                <a:spcPct val="90000"/>
              </a:lnSpc>
              <a:buSzTx/>
              <a:buNone/>
              <a:defRPr sz="1400">
                <a:solidFill>
                  <a:srgbClr val="FFFFFF"/>
                </a:solidFill>
              </a:defRPr>
            </a:lvl2pPr>
            <a:lvl3pPr marL="1297940" indent="-257809" algn="ctr">
              <a:lnSpc>
                <a:spcPct val="90000"/>
              </a:lnSpc>
              <a:buSzPts val="1400"/>
              <a:defRPr sz="1400">
                <a:solidFill>
                  <a:srgbClr val="FFFFFF"/>
                </a:solidFill>
              </a:defRPr>
            </a:lvl3pPr>
            <a:lvl4pPr marL="1755140" indent="-257809" algn="ctr">
              <a:lnSpc>
                <a:spcPct val="90000"/>
              </a:lnSpc>
              <a:buSzPts val="1400"/>
              <a:defRPr sz="1400">
                <a:solidFill>
                  <a:srgbClr val="FFFFFF"/>
                </a:solidFill>
              </a:defRPr>
            </a:lvl4pPr>
            <a:lvl5pPr marL="2212339" indent="-257810" algn="ctr">
              <a:lnSpc>
                <a:spcPct val="90000"/>
              </a:lnSpc>
              <a:buSzPts val="1400"/>
              <a:defRPr sz="1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5" name="Google Shape;425;p83"/>
          <p:cNvSpPr txBox="1"/>
          <p:nvPr/>
        </p:nvSpPr>
        <p:spPr>
          <a:xfrm>
            <a:off x="-55876" y="6858000"/>
            <a:ext cx="12100551" cy="619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200">
                <a:solidFill>
                  <a:srgbClr val="7F7F7F"/>
                </a:solidFill>
              </a:defRPr>
            </a:pPr>
            <a:r>
              <a:t>Astuce : 2 niveaux de textes sont utilisés dans le carré de couleur, le 2</a:t>
            </a:r>
            <a:r>
              <a:rPr baseline="30000"/>
              <a:t>ème</a:t>
            </a:r>
            <a:r>
              <a:t> niveau est réservé au chiffre</a:t>
            </a:r>
            <a:endParaRPr>
              <a:solidFill>
                <a:srgbClr val="000000"/>
              </a:solidFill>
            </a:endParaRPr>
          </a:p>
          <a:p>
            <a:pPr>
              <a:defRPr sz="1200">
                <a:solidFill>
                  <a:srgbClr val="7F7F7F"/>
                </a:solidFill>
              </a:defRPr>
            </a:pPr>
            <a:r>
              <a:t>Astuce : A tout moment vous pouvez changer la couleur de 1 ou plusieurs carré(s) : « Format de la forme » / « Remplissage »</a:t>
            </a:r>
            <a:endParaRPr>
              <a:solidFill>
                <a:srgbClr val="000000"/>
              </a:solidFill>
            </a:endParaRPr>
          </a:p>
          <a:p>
            <a:pPr>
              <a:defRPr sz="1200">
                <a:solidFill>
                  <a:srgbClr val="7F7F7F"/>
                </a:solidFill>
              </a:defRPr>
            </a:pPr>
            <a:r>
              <a:t>Astuce : A tout moment vous pouvez supprimer ou dupliquer une des étapes</a:t>
            </a:r>
          </a:p>
        </p:txBody>
      </p:sp>
      <p:sp>
        <p:nvSpPr>
          <p:cNvPr id="666" name="Google Shape;426;p83"/>
          <p:cNvSpPr txBox="1"/>
          <p:nvPr>
            <p:ph type="body" sz="quarter" idx="21"/>
          </p:nvPr>
        </p:nvSpPr>
        <p:spPr>
          <a:xfrm>
            <a:off x="673554" y="3527423"/>
            <a:ext cx="1980002" cy="238601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7" name="Google Shape;427;p83"/>
          <p:cNvSpPr txBox="1"/>
          <p:nvPr>
            <p:ph type="body" sz="quarter" idx="22"/>
          </p:nvPr>
        </p:nvSpPr>
        <p:spPr>
          <a:xfrm>
            <a:off x="2850698" y="3527423"/>
            <a:ext cx="1980001" cy="238601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8" name="Google Shape;428;p83"/>
          <p:cNvSpPr txBox="1"/>
          <p:nvPr>
            <p:ph type="body" sz="quarter" idx="23"/>
          </p:nvPr>
        </p:nvSpPr>
        <p:spPr>
          <a:xfrm>
            <a:off x="5042355" y="3527423"/>
            <a:ext cx="1980001" cy="238601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9" name="Google Shape;429;p83"/>
          <p:cNvSpPr txBox="1"/>
          <p:nvPr>
            <p:ph type="body" sz="quarter" idx="24"/>
          </p:nvPr>
        </p:nvSpPr>
        <p:spPr>
          <a:xfrm>
            <a:off x="7161439" y="3527423"/>
            <a:ext cx="1980001" cy="238601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0" name="Google Shape;430;p83"/>
          <p:cNvSpPr txBox="1"/>
          <p:nvPr>
            <p:ph type="body" sz="quarter" idx="25"/>
          </p:nvPr>
        </p:nvSpPr>
        <p:spPr>
          <a:xfrm>
            <a:off x="9386854" y="3527423"/>
            <a:ext cx="1980002" cy="238601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1" name="Google Shape;431;p83"/>
          <p:cNvSpPr txBox="1"/>
          <p:nvPr>
            <p:ph type="body" sz="quarter" idx="26"/>
          </p:nvPr>
        </p:nvSpPr>
        <p:spPr>
          <a:xfrm>
            <a:off x="2908980" y="1583489"/>
            <a:ext cx="2160001" cy="1651400"/>
          </a:xfrm>
          <a:prstGeom prst="rect">
            <a:avLst/>
          </a:prstGeom>
          <a:solidFill>
            <a:srgbClr val="E50019"/>
          </a:solidFill>
        </p:spPr>
        <p:txBody>
          <a:bodyPr lIns="36000" tIns="36000" rIns="36000" bIns="36000" anchor="ctr"/>
          <a:lstStyle/>
          <a:p>
            <a:pPr algn="ctr">
              <a:lnSpc>
                <a:spcPct val="90000"/>
              </a:lnSpc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672" name="Google Shape;432;p83"/>
          <p:cNvSpPr txBox="1"/>
          <p:nvPr>
            <p:ph type="body" sz="quarter" idx="27"/>
          </p:nvPr>
        </p:nvSpPr>
        <p:spPr>
          <a:xfrm>
            <a:off x="5100637" y="1583489"/>
            <a:ext cx="2160001" cy="1651400"/>
          </a:xfrm>
          <a:prstGeom prst="rect">
            <a:avLst/>
          </a:prstGeom>
          <a:solidFill>
            <a:srgbClr val="E50019"/>
          </a:solidFill>
        </p:spPr>
        <p:txBody>
          <a:bodyPr lIns="36000" tIns="36000" rIns="36000" bIns="36000" anchor="ctr"/>
          <a:lstStyle/>
          <a:p>
            <a:pPr algn="ctr">
              <a:lnSpc>
                <a:spcPct val="90000"/>
              </a:lnSpc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673" name="Google Shape;433;p83"/>
          <p:cNvSpPr txBox="1"/>
          <p:nvPr>
            <p:ph type="body" sz="quarter" idx="28"/>
          </p:nvPr>
        </p:nvSpPr>
        <p:spPr>
          <a:xfrm>
            <a:off x="7219722" y="1583489"/>
            <a:ext cx="2160001" cy="1651400"/>
          </a:xfrm>
          <a:prstGeom prst="rect">
            <a:avLst/>
          </a:prstGeom>
          <a:solidFill>
            <a:srgbClr val="E50019"/>
          </a:solidFill>
        </p:spPr>
        <p:txBody>
          <a:bodyPr lIns="36000" tIns="36000" rIns="36000" bIns="36000" anchor="ctr"/>
          <a:lstStyle/>
          <a:p>
            <a:pPr algn="ctr">
              <a:lnSpc>
                <a:spcPct val="90000"/>
              </a:lnSpc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674" name="Google Shape;434;p83"/>
          <p:cNvSpPr txBox="1"/>
          <p:nvPr>
            <p:ph type="body" sz="quarter" idx="29"/>
          </p:nvPr>
        </p:nvSpPr>
        <p:spPr>
          <a:xfrm>
            <a:off x="9386854" y="1583489"/>
            <a:ext cx="1652400" cy="1652400"/>
          </a:xfrm>
          <a:prstGeom prst="rect">
            <a:avLst/>
          </a:prstGeom>
          <a:solidFill>
            <a:srgbClr val="E50019"/>
          </a:solidFill>
        </p:spPr>
        <p:txBody>
          <a:bodyPr lIns="36000" tIns="36000" rIns="36000" bIns="36000" anchor="ctr"/>
          <a:lstStyle/>
          <a:p>
            <a:pPr algn="ctr">
              <a:lnSpc>
                <a:spcPct val="90000"/>
              </a:lnSpc>
              <a:defRPr sz="1400">
                <a:solidFill>
                  <a:srgbClr val="FFFFFF"/>
                </a:solidFill>
              </a:defRPr>
            </a:pPr>
          </a:p>
        </p:txBody>
      </p:sp>
      <p:pic>
        <p:nvPicPr>
          <p:cNvPr id="675" name="Google Shape;435;p83" descr="Google Shape;435;p83"/>
          <p:cNvPicPr>
            <a:picLocks noChangeAspect="1"/>
          </p:cNvPicPr>
          <p:nvPr/>
        </p:nvPicPr>
        <p:blipFill>
          <a:blip r:embed="rId3">
            <a:extLst/>
          </a:blip>
          <a:srcRect l="17494" t="76059" r="18770" b="0"/>
          <a:stretch>
            <a:fillRect/>
          </a:stretch>
        </p:blipFill>
        <p:spPr>
          <a:xfrm>
            <a:off x="9626599" y="-1"/>
            <a:ext cx="2565401" cy="634141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262626"/>
                </a:solidFill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contenu robust">
    <p:bg>
      <p:bgPr>
        <a:gradFill flip="none" rotWithShape="1">
          <a:gsLst>
            <a:gs pos="0">
              <a:srgbClr val="9AD2D9"/>
            </a:gs>
            <a:gs pos="328">
              <a:srgbClr val="CCE9EC"/>
            </a:gs>
            <a:gs pos="5545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8" name="Google Shape;29;p56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Titre et contenu</a:t>
            </a:r>
          </a:p>
        </p:txBody>
      </p:sp>
      <p:pic>
        <p:nvPicPr>
          <p:cNvPr id="69" name="Google Shape;30;p56" descr="Google Shape;30;p56"/>
          <p:cNvPicPr>
            <a:picLocks noChangeAspect="1"/>
          </p:cNvPicPr>
          <p:nvPr/>
        </p:nvPicPr>
        <p:blipFill>
          <a:blip r:embed="rId3">
            <a:extLst/>
          </a:blip>
          <a:srcRect l="17494" t="76059" r="18770" b="0"/>
          <a:stretch>
            <a:fillRect/>
          </a:stretch>
        </p:blipFill>
        <p:spPr>
          <a:xfrm>
            <a:off x="9626599" y="-1"/>
            <a:ext cx="2565401" cy="634141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6549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1" name="/ 51"/>
          <p:cNvSpPr txBox="1"/>
          <p:nvPr/>
        </p:nvSpPr>
        <p:spPr>
          <a:xfrm>
            <a:off x="11626873" y="6394538"/>
            <a:ext cx="358300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699" tIns="45699" rIns="45699" bIns="45699" anchor="ctr">
            <a:spAutoFit/>
          </a:bodyPr>
          <a:lstStyle>
            <a:lvl1pPr algn="r">
              <a:defRPr b="1" sz="1200">
                <a:solidFill>
                  <a:srgbClr val="E50019"/>
                </a:solidFill>
              </a:defRPr>
            </a:lvl1pPr>
          </a:lstStyle>
          <a:p>
            <a:pPr/>
            <a:r>
              <a:t>/ 51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contenu xai">
    <p:bg>
      <p:bgPr>
        <a:gradFill flip="none" rotWithShape="1">
          <a:gsLst>
            <a:gs pos="0">
              <a:srgbClr val="EDDD62"/>
            </a:gs>
            <a:gs pos="352">
              <a:srgbClr val="F6EEB0"/>
            </a:gs>
            <a:gs pos="5959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1" name="Google Shape;29;p56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Titre et contenu</a:t>
            </a:r>
          </a:p>
        </p:txBody>
      </p:sp>
      <p:pic>
        <p:nvPicPr>
          <p:cNvPr id="82" name="Google Shape;30;p56" descr="Google Shape;30;p56"/>
          <p:cNvPicPr>
            <a:picLocks noChangeAspect="1"/>
          </p:cNvPicPr>
          <p:nvPr/>
        </p:nvPicPr>
        <p:blipFill>
          <a:blip r:embed="rId3">
            <a:extLst/>
          </a:blip>
          <a:srcRect l="17494" t="76059" r="18770" b="0"/>
          <a:stretch>
            <a:fillRect/>
          </a:stretch>
        </p:blipFill>
        <p:spPr>
          <a:xfrm>
            <a:off x="9626599" y="-1"/>
            <a:ext cx="2565401" cy="634141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atOff val="-32236"/>
                    <a:lumOff val="-11921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4" name="/ 51"/>
          <p:cNvSpPr txBox="1"/>
          <p:nvPr/>
        </p:nvSpPr>
        <p:spPr>
          <a:xfrm>
            <a:off x="11626873" y="6394538"/>
            <a:ext cx="365992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 algn="r">
              <a:defRPr b="1" sz="1200">
                <a:solidFill>
                  <a:srgbClr val="E50019"/>
                </a:solidFill>
              </a:defRPr>
            </a:lvl1pPr>
          </a:lstStyle>
          <a:p>
            <a:pPr/>
            <a:r>
              <a:t>/ 51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contenu Xai">
    <p:bg>
      <p:bgPr>
        <a:gradFill flip="none" rotWithShape="1">
          <a:gsLst>
            <a:gs pos="0">
              <a:srgbClr val="88CED9"/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3" name="Google Shape;29;p56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Titre et contenu</a:t>
            </a:r>
          </a:p>
        </p:txBody>
      </p:sp>
      <p:pic>
        <p:nvPicPr>
          <p:cNvPr id="94" name="Google Shape;30;p56" descr="Google Shape;30;p56"/>
          <p:cNvPicPr>
            <a:picLocks noChangeAspect="1"/>
          </p:cNvPicPr>
          <p:nvPr/>
        </p:nvPicPr>
        <p:blipFill>
          <a:blip r:embed="rId3">
            <a:extLst/>
          </a:blip>
          <a:srcRect l="17494" t="76059" r="18770" b="0"/>
          <a:stretch>
            <a:fillRect/>
          </a:stretch>
        </p:blipFill>
        <p:spPr>
          <a:xfrm>
            <a:off x="9626599" y="-1"/>
            <a:ext cx="2565401" cy="634141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/ 60"/>
          <p:cNvSpPr txBox="1"/>
          <p:nvPr/>
        </p:nvSpPr>
        <p:spPr>
          <a:xfrm>
            <a:off x="11626873" y="6394538"/>
            <a:ext cx="358300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699" tIns="45699" rIns="45699" bIns="45699" anchor="ctr">
            <a:spAutoFit/>
          </a:bodyPr>
          <a:lstStyle>
            <a:lvl1pPr algn="r">
              <a:defRPr b="1" sz="1200">
                <a:solidFill>
                  <a:srgbClr val="E50019"/>
                </a:solidFill>
              </a:defRPr>
            </a:lvl1pPr>
          </a:lstStyle>
          <a:p>
            <a:pPr/>
            <a:r>
              <a:t>/ 60</a:t>
            </a:r>
          </a:p>
        </p:txBody>
      </p:sp>
      <p:sp>
        <p:nvSpPr>
          <p:cNvPr id="96" name="Title Text"/>
          <p:cNvSpPr txBox="1"/>
          <p:nvPr/>
        </p:nvSpPr>
        <p:spPr>
          <a:xfrm>
            <a:off x="731837" y="314035"/>
            <a:ext cx="10728326" cy="87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0000"/>
              </a:lnSpc>
              <a:defRPr sz="3200">
                <a:solidFill>
                  <a:srgbClr val="E50019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Text"/>
          <p:cNvSpPr txBox="1"/>
          <p:nvPr>
            <p:ph type="title"/>
          </p:nvPr>
        </p:nvSpPr>
        <p:spPr>
          <a:xfrm>
            <a:off x="731837" y="2654299"/>
            <a:ext cx="5294314" cy="1587501"/>
          </a:xfrm>
          <a:prstGeom prst="rect">
            <a:avLst/>
          </a:prstGeom>
        </p:spPr>
        <p:txBody>
          <a:bodyPr anchor="b"/>
          <a:lstStyle>
            <a:lvl1pPr>
              <a:defRPr sz="2800">
                <a:solidFill>
                  <a:srgbClr val="26262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4" name="Body Level One…"/>
          <p:cNvSpPr txBox="1"/>
          <p:nvPr>
            <p:ph type="body" sz="quarter" idx="1"/>
          </p:nvPr>
        </p:nvSpPr>
        <p:spPr>
          <a:xfrm>
            <a:off x="731837" y="4262437"/>
            <a:ext cx="5294314" cy="16557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228600" indent="354330">
              <a:buSzTx/>
              <a:buNone/>
              <a:defRPr sz="2000"/>
            </a:lvl2pPr>
            <a:lvl3pPr marL="228600" indent="811530">
              <a:buSzTx/>
              <a:buNone/>
              <a:defRPr sz="2000"/>
            </a:lvl3pPr>
            <a:lvl4pPr marL="228600" indent="1268730">
              <a:buSzTx/>
              <a:buNone/>
              <a:defRPr sz="2000"/>
            </a:lvl4pPr>
            <a:lvl5pPr marL="228600" indent="1725929"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05" name="Google Shape;35;p47" descr="Google Shape;35;p4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837" y="728662"/>
            <a:ext cx="1803601" cy="180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Google Shape;36;p47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Titre image</a:t>
            </a:r>
          </a:p>
        </p:txBody>
      </p:sp>
      <p:sp>
        <p:nvSpPr>
          <p:cNvPr id="107" name="Google Shape;37;p47"/>
          <p:cNvSpPr/>
          <p:nvPr/>
        </p:nvSpPr>
        <p:spPr>
          <a:xfrm>
            <a:off x="7110585" y="-1588"/>
            <a:ext cx="20639" cy="3111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/>
            </a:pPr>
          </a:p>
        </p:txBody>
      </p:sp>
      <p:sp>
        <p:nvSpPr>
          <p:cNvPr id="108" name="Google Shape;38;p47"/>
          <p:cNvSpPr/>
          <p:nvPr>
            <p:ph type="pic" idx="21"/>
          </p:nvPr>
        </p:nvSpPr>
        <p:spPr>
          <a:xfrm>
            <a:off x="5435600" y="0"/>
            <a:ext cx="67564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9" name="Google Shape;39;p47"/>
          <p:cNvSpPr txBox="1"/>
          <p:nvPr>
            <p:ph type="body" sz="quarter" idx="22"/>
          </p:nvPr>
        </p:nvSpPr>
        <p:spPr>
          <a:xfrm>
            <a:off x="742948" y="5892800"/>
            <a:ext cx="6578601" cy="558800"/>
          </a:xfrm>
          <a:prstGeom prst="rect">
            <a:avLst/>
          </a:prstGeom>
        </p:spPr>
        <p:txBody>
          <a:bodyPr/>
          <a:lstStyle/>
          <a:p>
            <a:pPr>
              <a:defRPr i="1" sz="1200"/>
            </a:pP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731837" y="2654299"/>
            <a:ext cx="5294314" cy="1587501"/>
          </a:xfrm>
          <a:prstGeom prst="rect">
            <a:avLst/>
          </a:prstGeom>
        </p:spPr>
        <p:txBody>
          <a:bodyPr anchor="b"/>
          <a:lstStyle>
            <a:lvl1pPr>
              <a:defRPr sz="2800">
                <a:solidFill>
                  <a:srgbClr val="26262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731837" y="4262437"/>
            <a:ext cx="5294314" cy="16557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228600" indent="354330">
              <a:buSzTx/>
              <a:buNone/>
              <a:defRPr sz="2000"/>
            </a:lvl2pPr>
            <a:lvl3pPr marL="228600" indent="811530">
              <a:buSzTx/>
              <a:buNone/>
              <a:defRPr sz="2000"/>
            </a:lvl3pPr>
            <a:lvl4pPr marL="228600" indent="1268730">
              <a:buSzTx/>
              <a:buNone/>
              <a:defRPr sz="2000"/>
            </a:lvl4pPr>
            <a:lvl5pPr marL="228600" indent="1725929"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Google Shape;43;p48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Titre CEA liten</a:t>
            </a:r>
          </a:p>
        </p:txBody>
      </p:sp>
      <p:pic>
        <p:nvPicPr>
          <p:cNvPr id="120" name="Google Shape;44;p48" descr="Google Shape;44;p4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837" y="728662"/>
            <a:ext cx="4053601" cy="1805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Google Shape;45;p48"/>
          <p:cNvSpPr/>
          <p:nvPr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pic>
        <p:nvPicPr>
          <p:cNvPr id="122" name="Google Shape;46;p48" descr="Google Shape;46;p48"/>
          <p:cNvPicPr>
            <a:picLocks noChangeAspect="1"/>
          </p:cNvPicPr>
          <p:nvPr/>
        </p:nvPicPr>
        <p:blipFill>
          <a:blip r:embed="rId3">
            <a:extLst/>
          </a:blip>
          <a:srcRect l="0" t="19705" r="39861" b="0"/>
          <a:stretch>
            <a:fillRect/>
          </a:stretch>
        </p:blipFill>
        <p:spPr>
          <a:xfrm>
            <a:off x="9406295" y="-2"/>
            <a:ext cx="2785705" cy="2447608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6.xml"/><Relationship Id="rId4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38.xml"/><Relationship Id="rId42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43.xml"/><Relationship Id="rId47" Type="http://schemas.openxmlformats.org/officeDocument/2006/relationships/slideLayout" Target="../slideLayouts/slideLayout44.xml"/><Relationship Id="rId48" Type="http://schemas.openxmlformats.org/officeDocument/2006/relationships/slideLayout" Target="../slideLayouts/slideLayout4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;p45" descr="Google Shape;15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7" y="6343650"/>
            <a:ext cx="365992" cy="3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Body Level One…"/>
          <p:cNvSpPr txBox="1"/>
          <p:nvPr>
            <p:ph type="body" idx="1"/>
          </p:nvPr>
        </p:nvSpPr>
        <p:spPr>
          <a:xfrm>
            <a:off x="731837" y="1381125"/>
            <a:ext cx="10728326" cy="4532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419457" y="6394105"/>
            <a:ext cx="273616" cy="264215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b="1" sz="1200">
                <a:solidFill>
                  <a:srgbClr val="E5001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" name="Google Shape;29;p56"/>
          <p:cNvSpPr txBox="1"/>
          <p:nvPr/>
        </p:nvSpPr>
        <p:spPr>
          <a:xfrm>
            <a:off x="-55876" y="-277000"/>
            <a:ext cx="12100551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>
                <a:solidFill>
                  <a:srgbClr val="7F7F7F"/>
                </a:solidFill>
              </a:defRPr>
            </a:lvl1pPr>
          </a:lstStyle>
          <a:p>
            <a:pPr/>
            <a:r>
              <a:t>Disposition : Titre et contenu</a:t>
            </a:r>
          </a:p>
        </p:txBody>
      </p:sp>
      <p:pic>
        <p:nvPicPr>
          <p:cNvPr id="6" name="Google Shape;30;p56" descr="Google Shape;30;p56"/>
          <p:cNvPicPr>
            <a:picLocks noChangeAspect="1"/>
          </p:cNvPicPr>
          <p:nvPr/>
        </p:nvPicPr>
        <p:blipFill>
          <a:blip r:embed="rId3">
            <a:extLst/>
          </a:blip>
          <a:srcRect l="17494" t="76059" r="18770" b="0"/>
          <a:stretch>
            <a:fillRect/>
          </a:stretch>
        </p:blipFill>
        <p:spPr>
          <a:xfrm>
            <a:off x="9626599" y="-1"/>
            <a:ext cx="2565401" cy="63414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Text"/>
          <p:cNvSpPr txBox="1"/>
          <p:nvPr>
            <p:ph type="title"/>
          </p:nvPr>
        </p:nvSpPr>
        <p:spPr>
          <a:xfrm>
            <a:off x="731837" y="314035"/>
            <a:ext cx="10728326" cy="87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8" name="/ 51"/>
          <p:cNvSpPr txBox="1"/>
          <p:nvPr/>
        </p:nvSpPr>
        <p:spPr>
          <a:xfrm>
            <a:off x="11626873" y="6394538"/>
            <a:ext cx="365992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 algn="r">
              <a:defRPr b="1" sz="1200">
                <a:solidFill>
                  <a:srgbClr val="E50019"/>
                </a:solidFill>
              </a:defRPr>
            </a:lvl1pPr>
          </a:lstStyle>
          <a:p>
            <a:pPr/>
            <a:r>
              <a:t>/ 51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86" r:id="rId41"/>
    <p:sldLayoutId id="2147483687" r:id="rId42"/>
    <p:sldLayoutId id="2147483688" r:id="rId43"/>
    <p:sldLayoutId id="2147483689" r:id="rId44"/>
    <p:sldLayoutId id="2147483690" r:id="rId45"/>
    <p:sldLayoutId id="2147483691" r:id="rId46"/>
    <p:sldLayoutId id="2147483692" r:id="rId47"/>
    <p:sldLayoutId id="2147483693" r:id="rId48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E50019"/>
          </a:solidFill>
          <a:uFillTx/>
          <a:latin typeface="Arial Black"/>
          <a:ea typeface="Arial Black"/>
          <a:cs typeface="Arial Black"/>
          <a:sym typeface="Arial Black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E50019"/>
          </a:solidFill>
          <a:uFillTx/>
          <a:latin typeface="Arial Black"/>
          <a:ea typeface="Arial Black"/>
          <a:cs typeface="Arial Black"/>
          <a:sym typeface="Arial Black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E50019"/>
          </a:solidFill>
          <a:uFillTx/>
          <a:latin typeface="Arial Black"/>
          <a:ea typeface="Arial Black"/>
          <a:cs typeface="Arial Black"/>
          <a:sym typeface="Arial Black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E50019"/>
          </a:solidFill>
          <a:uFillTx/>
          <a:latin typeface="Arial Black"/>
          <a:ea typeface="Arial Black"/>
          <a:cs typeface="Arial Black"/>
          <a:sym typeface="Arial Black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E50019"/>
          </a:solidFill>
          <a:uFillTx/>
          <a:latin typeface="Arial Black"/>
          <a:ea typeface="Arial Black"/>
          <a:cs typeface="Arial Black"/>
          <a:sym typeface="Arial Black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E50019"/>
          </a:solidFill>
          <a:uFillTx/>
          <a:latin typeface="Arial Black"/>
          <a:ea typeface="Arial Black"/>
          <a:cs typeface="Arial Black"/>
          <a:sym typeface="Arial Black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E50019"/>
          </a:solidFill>
          <a:uFillTx/>
          <a:latin typeface="Arial Black"/>
          <a:ea typeface="Arial Black"/>
          <a:cs typeface="Arial Black"/>
          <a:sym typeface="Arial Black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E50019"/>
          </a:solidFill>
          <a:uFillTx/>
          <a:latin typeface="Arial Black"/>
          <a:ea typeface="Arial Black"/>
          <a:cs typeface="Arial Black"/>
          <a:sym typeface="Arial Black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E50019"/>
          </a:solidFill>
          <a:uFillTx/>
          <a:latin typeface="Arial Black"/>
          <a:ea typeface="Arial Black"/>
          <a:cs typeface="Arial Black"/>
          <a:sym typeface="Arial Black"/>
        </a:defRPr>
      </a:lvl9pPr>
    </p:titleStyle>
    <p:bodyStyle>
      <a:lvl1pPr marL="228600" marR="0" indent="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262626"/>
          </a:solidFill>
          <a:uFillTx/>
          <a:latin typeface="+mn-lt"/>
          <a:ea typeface="+mn-ea"/>
          <a:cs typeface="+mn-cs"/>
          <a:sym typeface="Arial"/>
        </a:defRPr>
      </a:lvl1pPr>
      <a:lvl2pPr marL="914400" marR="0" indent="-331469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ts val="1800"/>
        <a:buFontTx/>
        <a:buChar char="■"/>
        <a:tabLst/>
        <a:defRPr b="0" baseline="0" cap="none" i="0" spc="0" strike="noStrike" sz="1800" u="none">
          <a:solidFill>
            <a:srgbClr val="262626"/>
          </a:solidFill>
          <a:uFillTx/>
          <a:latin typeface="+mn-lt"/>
          <a:ea typeface="+mn-ea"/>
          <a:cs typeface="+mn-cs"/>
          <a:sym typeface="Arial"/>
        </a:defRPr>
      </a:lvl2pPr>
      <a:lvl3pPr marL="1371600" marR="0" indent="-331469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ts val="1800"/>
        <a:buFontTx/>
        <a:buChar char="■"/>
        <a:tabLst/>
        <a:defRPr b="0" baseline="0" cap="none" i="0" spc="0" strike="noStrike" sz="1800" u="none">
          <a:solidFill>
            <a:srgbClr val="262626"/>
          </a:solidFill>
          <a:uFillTx/>
          <a:latin typeface="+mn-lt"/>
          <a:ea typeface="+mn-ea"/>
          <a:cs typeface="+mn-cs"/>
          <a:sym typeface="Arial"/>
        </a:defRPr>
      </a:lvl3pPr>
      <a:lvl4pPr marL="1828800" marR="0" indent="-331469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ts val="1800"/>
        <a:buFontTx/>
        <a:buChar char="■"/>
        <a:tabLst/>
        <a:defRPr b="0" baseline="0" cap="none" i="0" spc="0" strike="noStrike" sz="1800" u="none">
          <a:solidFill>
            <a:srgbClr val="262626"/>
          </a:solidFill>
          <a:uFillTx/>
          <a:latin typeface="+mn-lt"/>
          <a:ea typeface="+mn-ea"/>
          <a:cs typeface="+mn-cs"/>
          <a:sym typeface="Arial"/>
        </a:defRPr>
      </a:lvl4pPr>
      <a:lvl5pPr marL="2286000" marR="0" indent="-33147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ts val="1800"/>
        <a:buFontTx/>
        <a:buChar char="■"/>
        <a:tabLst/>
        <a:defRPr b="0" baseline="0" cap="none" i="0" spc="0" strike="noStrike" sz="1800" u="none">
          <a:solidFill>
            <a:srgbClr val="262626"/>
          </a:solidFill>
          <a:uFillTx/>
          <a:latin typeface="+mn-lt"/>
          <a:ea typeface="+mn-ea"/>
          <a:cs typeface="+mn-cs"/>
          <a:sym typeface="Arial"/>
        </a:defRPr>
      </a:lvl5pPr>
      <a:lvl6pPr marL="2743200" marR="0" indent="-3429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ts val="1800"/>
        <a:buFontTx/>
        <a:buChar char="•"/>
        <a:tabLst/>
        <a:defRPr b="0" baseline="0" cap="none" i="0" spc="0" strike="noStrike" sz="1800" u="none">
          <a:solidFill>
            <a:srgbClr val="262626"/>
          </a:solidFill>
          <a:uFillTx/>
          <a:latin typeface="+mn-lt"/>
          <a:ea typeface="+mn-ea"/>
          <a:cs typeface="+mn-cs"/>
          <a:sym typeface="Arial"/>
        </a:defRPr>
      </a:lvl6pPr>
      <a:lvl7pPr marL="3200400" marR="0" indent="-3429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ts val="1800"/>
        <a:buFontTx/>
        <a:buChar char="•"/>
        <a:tabLst/>
        <a:defRPr b="0" baseline="0" cap="none" i="0" spc="0" strike="noStrike" sz="1800" u="none">
          <a:solidFill>
            <a:srgbClr val="262626"/>
          </a:solidFill>
          <a:uFillTx/>
          <a:latin typeface="+mn-lt"/>
          <a:ea typeface="+mn-ea"/>
          <a:cs typeface="+mn-cs"/>
          <a:sym typeface="Arial"/>
        </a:defRPr>
      </a:lvl7pPr>
      <a:lvl8pPr marL="3657600" marR="0" indent="-3429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ts val="1800"/>
        <a:buFontTx/>
        <a:buChar char="•"/>
        <a:tabLst/>
        <a:defRPr b="0" baseline="0" cap="none" i="0" spc="0" strike="noStrike" sz="1800" u="none">
          <a:solidFill>
            <a:srgbClr val="262626"/>
          </a:solidFill>
          <a:uFillTx/>
          <a:latin typeface="+mn-lt"/>
          <a:ea typeface="+mn-ea"/>
          <a:cs typeface="+mn-cs"/>
          <a:sym typeface="Arial"/>
        </a:defRPr>
      </a:lvl8pPr>
      <a:lvl9pPr marL="4114800" marR="0" indent="-3429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ts val="1800"/>
        <a:buFontTx/>
        <a:buChar char="•"/>
        <a:tabLst/>
        <a:defRPr b="0" baseline="0" cap="none" i="0" spc="0" strike="noStrike" sz="1800" u="none">
          <a:solidFill>
            <a:srgbClr val="262626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19.png"/><Relationship Id="rId4" Type="http://schemas.openxmlformats.org/officeDocument/2006/relationships/image" Target="../media/image33.png"/><Relationship Id="rId5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3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comments" Target="../comments/comment1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image" Target="../media/image27.png"/><Relationship Id="rId4" Type="http://schemas.openxmlformats.org/officeDocument/2006/relationships/image" Target="../media/image37.png"/><Relationship Id="rId5" Type="http://schemas.openxmlformats.org/officeDocument/2006/relationships/image" Target="../media/image32.png"/><Relationship Id="rId6" Type="http://schemas.openxmlformats.org/officeDocument/2006/relationships/hyperlink" Target="https://caterinaurban.github.io/project/libra/" TargetMode="External"/><Relationship Id="rId7" Type="http://schemas.openxmlformats.org/officeDocument/2006/relationships/image" Target="../media/image3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hyperlink" Target="https://incidentdatabase.ai/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27.png"/><Relationship Id="rId4" Type="http://schemas.openxmlformats.org/officeDocument/2006/relationships/image" Target="../media/image4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5" Type="http://schemas.openxmlformats.org/officeDocument/2006/relationships/image" Target="../media/image4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5" Type="http://schemas.openxmlformats.org/officeDocument/2006/relationships/image" Target="../media/image4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51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27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59.png"/><Relationship Id="rId6" Type="http://schemas.openxmlformats.org/officeDocument/2006/relationships/image" Target="../media/image27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caterinaurban.github.io/project/libra/" TargetMode="External"/><Relationship Id="rId4" Type="http://schemas.openxmlformats.org/officeDocument/2006/relationships/image" Target="../media/image36.png"/><Relationship Id="rId5" Type="http://schemas.openxmlformats.org/officeDocument/2006/relationships/image" Target="../media/image27.png"/><Relationship Id="rId6" Type="http://schemas.openxmlformats.org/officeDocument/2006/relationships/image" Target="../media/image37.png"/><Relationship Id="rId7" Type="http://schemas.openxmlformats.org/officeDocument/2006/relationships/image" Target="../media/image32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arxiv.org/abs/2412.19985" TargetMode="Externa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Relationship Id="rId3" Type="http://schemas.openxmlformats.org/officeDocument/2006/relationships/image" Target="../media/image1.jpe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27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Relationship Id="rId3" Type="http://schemas.openxmlformats.org/officeDocument/2006/relationships/image" Target="../media/image1.jpeg"/><Relationship Id="rId4" Type="http://schemas.openxmlformats.org/officeDocument/2006/relationships/image" Target="../media/image66.png"/><Relationship Id="rId5" Type="http://schemas.openxmlformats.org/officeDocument/2006/relationships/image" Target="../media/image67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1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2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7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8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9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0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5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6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441;p1"/>
          <p:cNvSpPr txBox="1"/>
          <p:nvPr>
            <p:ph type="ctrTitle"/>
          </p:nvPr>
        </p:nvSpPr>
        <p:spPr>
          <a:xfrm>
            <a:off x="731837" y="2654299"/>
            <a:ext cx="11065323" cy="1587501"/>
          </a:xfrm>
          <a:prstGeom prst="rect">
            <a:avLst/>
          </a:prstGeom>
        </p:spPr>
        <p:txBody>
          <a:bodyPr/>
          <a:lstStyle/>
          <a:p>
            <a:pPr/>
            <a:r>
              <a:t>Over-Approximating Neural Networks for Verification, Robustness, and Explainability</a:t>
            </a:r>
          </a:p>
        </p:txBody>
      </p:sp>
      <p:sp>
        <p:nvSpPr>
          <p:cNvPr id="686" name="Serge DURAND (CEA). PhD Candidate ED-STIC, Paris-Saclay…"/>
          <p:cNvSpPr txBox="1"/>
          <p:nvPr>
            <p:ph type="subTitle" sz="quarter" idx="1"/>
          </p:nvPr>
        </p:nvSpPr>
        <p:spPr>
          <a:xfrm>
            <a:off x="731837" y="4262437"/>
            <a:ext cx="7582655" cy="1655763"/>
          </a:xfrm>
          <a:prstGeom prst="rect">
            <a:avLst/>
          </a:prstGeom>
        </p:spPr>
        <p:txBody>
          <a:bodyPr/>
          <a:lstStyle/>
          <a:p>
            <a:pPr>
              <a:defRPr sz="1700"/>
            </a:pPr>
            <a:r>
              <a:t>Serge DURAND (CEA). PhD Candidate ED-STIC, Paris-Saclay</a:t>
            </a:r>
          </a:p>
          <a:p>
            <a:pPr>
              <a:defRPr sz="1700"/>
            </a:pPr>
            <a:r>
              <a:t>Co-supervisor: Zakaria CHIHANI (DILS/LSL)</a:t>
            </a:r>
          </a:p>
          <a:p>
            <a:pPr>
              <a:defRPr sz="1700"/>
            </a:pPr>
            <a:r>
              <a:t>Co-supervisor: Caterina URBAN (ENS/Inria ANTIQUE)</a:t>
            </a:r>
          </a:p>
          <a:p>
            <a:pPr>
              <a:defRPr sz="1700"/>
            </a:pPr>
            <a:r>
              <a:t>Director: François TERRIER (DRT/LIST)</a:t>
            </a:r>
          </a:p>
        </p:txBody>
      </p:sp>
      <p:sp>
        <p:nvSpPr>
          <p:cNvPr id="687" name="Google Shape;441;p1"/>
          <p:cNvSpPr txBox="1"/>
          <p:nvPr/>
        </p:nvSpPr>
        <p:spPr>
          <a:xfrm>
            <a:off x="2887079" y="978146"/>
            <a:ext cx="6417842" cy="950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>
              <a:lnSpc>
                <a:spcPct val="90000"/>
              </a:lnSpc>
              <a:defRPr sz="28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PhD Defense, 19/12/2025</a:t>
            </a:r>
          </a:p>
        </p:txBody>
      </p:sp>
      <p:pic>
        <p:nvPicPr>
          <p:cNvPr id="688" name="UPSACLAY.png" descr="UPSAC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03461" y="5634551"/>
            <a:ext cx="2284840" cy="770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Inr_logo_rouge.svg.png" descr="Inr_logo_rouge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17446" y="5664359"/>
            <a:ext cx="2433515" cy="711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456;g25ef6e5b4ca_0_436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53" name="Google Shape;457;g25ef6e5b4ca_0_436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Over-approximations for verification</a:t>
            </a:r>
          </a:p>
        </p:txBody>
      </p:sp>
      <p:grpSp>
        <p:nvGrpSpPr>
          <p:cNvPr id="864" name="Group"/>
          <p:cNvGrpSpPr/>
          <p:nvPr/>
        </p:nvGrpSpPr>
        <p:grpSpPr>
          <a:xfrm>
            <a:off x="8450289" y="3506359"/>
            <a:ext cx="3528383" cy="2168614"/>
            <a:chOff x="0" y="0"/>
            <a:chExt cx="3528381" cy="2168613"/>
          </a:xfrm>
        </p:grpSpPr>
        <p:sp>
          <p:nvSpPr>
            <p:cNvPr id="854" name="Line"/>
            <p:cNvSpPr/>
            <p:nvPr/>
          </p:nvSpPr>
          <p:spPr>
            <a:xfrm>
              <a:off x="803495" y="1994180"/>
              <a:ext cx="133513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5" name="Line"/>
            <p:cNvSpPr/>
            <p:nvPr/>
          </p:nvSpPr>
          <p:spPr>
            <a:xfrm flipV="1">
              <a:off x="884281" y="1005711"/>
              <a:ext cx="1" cy="106925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858" name="Group"/>
            <p:cNvGrpSpPr/>
            <p:nvPr/>
          </p:nvGrpSpPr>
          <p:grpSpPr>
            <a:xfrm>
              <a:off x="1014467" y="1228260"/>
              <a:ext cx="980916" cy="463507"/>
              <a:chOff x="0" y="0"/>
              <a:chExt cx="980914" cy="463506"/>
            </a:xfrm>
          </p:grpSpPr>
          <p:sp>
            <p:nvSpPr>
              <p:cNvPr id="856" name="Shape"/>
              <p:cNvSpPr/>
              <p:nvPr/>
            </p:nvSpPr>
            <p:spPr>
              <a:xfrm>
                <a:off x="0" y="0"/>
                <a:ext cx="980915" cy="463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5" y="20034"/>
                    </a:moveTo>
                    <a:lnTo>
                      <a:pt x="0" y="9863"/>
                    </a:lnTo>
                    <a:lnTo>
                      <a:pt x="4013" y="0"/>
                    </a:lnTo>
                    <a:lnTo>
                      <a:pt x="19631" y="1947"/>
                    </a:lnTo>
                    <a:lnTo>
                      <a:pt x="21600" y="12675"/>
                    </a:lnTo>
                    <a:lnTo>
                      <a:pt x="18574" y="21600"/>
                    </a:lnTo>
                    <a:lnTo>
                      <a:pt x="2825" y="20034"/>
                    </a:lnTo>
                    <a:close/>
                  </a:path>
                </a:pathLst>
              </a:custGeom>
              <a:solidFill>
                <a:srgbClr val="D5BB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7" name="Shape"/>
              <p:cNvSpPr/>
              <p:nvPr/>
            </p:nvSpPr>
            <p:spPr>
              <a:xfrm>
                <a:off x="285950" y="84630"/>
                <a:ext cx="409014" cy="294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734" y="0"/>
                    </a:moveTo>
                    <a:lnTo>
                      <a:pt x="0" y="2501"/>
                    </a:lnTo>
                    <a:lnTo>
                      <a:pt x="785" y="10313"/>
                    </a:lnTo>
                    <a:lnTo>
                      <a:pt x="12837" y="21600"/>
                    </a:lnTo>
                    <a:lnTo>
                      <a:pt x="20748" y="16296"/>
                    </a:lnTo>
                    <a:lnTo>
                      <a:pt x="21600" y="6464"/>
                    </a:lnTo>
                    <a:lnTo>
                      <a:pt x="15541" y="10457"/>
                    </a:lnTo>
                    <a:lnTo>
                      <a:pt x="12074" y="3091"/>
                    </a:lnTo>
                    <a:lnTo>
                      <a:pt x="4407" y="7921"/>
                    </a:lnTo>
                    <a:lnTo>
                      <a:pt x="5734" y="0"/>
                    </a:lnTo>
                    <a:close/>
                  </a:path>
                </a:pathLst>
              </a:custGeom>
              <a:solidFill>
                <a:srgbClr val="6BB9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859" name="Line"/>
            <p:cNvSpPr/>
            <p:nvPr/>
          </p:nvSpPr>
          <p:spPr>
            <a:xfrm>
              <a:off x="709279" y="983163"/>
              <a:ext cx="1185451" cy="1185451"/>
            </a:xfrm>
            <a:prstGeom prst="line">
              <a:avLst/>
            </a:prstGeom>
            <a:noFill/>
            <a:ln w="25400" cap="flat">
              <a:solidFill>
                <a:srgbClr val="D4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60" name="Unknown"/>
            <p:cNvSpPr txBox="1"/>
            <p:nvPr/>
          </p:nvSpPr>
          <p:spPr>
            <a:xfrm>
              <a:off x="2031641" y="0"/>
              <a:ext cx="1496741" cy="7434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 fontScale="100000" lnSpcReduction="0"/>
            </a:bodyPr>
            <a:lstStyle>
              <a:lvl1pPr marL="228600">
                <a:spcBef>
                  <a:spcPts val="1200"/>
                </a:spcBef>
                <a:defRPr sz="2200"/>
              </a:lvl1pPr>
            </a:lstStyle>
            <a:p>
              <a:pPr/>
              <a:r>
                <a:t>Unknown</a:t>
              </a:r>
            </a:p>
          </p:txBody>
        </p:sp>
        <p:pic>
          <p:nvPicPr>
            <p:cNvPr id="861" name="Lol_question_mark.png" descr="Lol_question_mark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13311" y="472451"/>
              <a:ext cx="533401" cy="529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2" name="Correct"/>
            <p:cNvSpPr txBox="1"/>
            <p:nvPr/>
          </p:nvSpPr>
          <p:spPr>
            <a:xfrm>
              <a:off x="966827" y="452525"/>
              <a:ext cx="1187103" cy="382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 sz="2600">
                  <a:solidFill>
                    <a:srgbClr val="18B326"/>
                  </a:solidFill>
                </a:defRPr>
              </a:lvl1pPr>
            </a:lstStyle>
            <a:p>
              <a:pPr/>
              <a:r>
                <a:t>Correct</a:t>
              </a:r>
            </a:p>
          </p:txBody>
        </p:sp>
        <p:sp>
          <p:nvSpPr>
            <p:cNvPr id="863" name="Error"/>
            <p:cNvSpPr txBox="1"/>
            <p:nvPr/>
          </p:nvSpPr>
          <p:spPr>
            <a:xfrm>
              <a:off x="0" y="1750807"/>
              <a:ext cx="820143" cy="382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 sz="2600">
                  <a:solidFill>
                    <a:srgbClr val="E60119"/>
                  </a:solidFill>
                </a:defRPr>
              </a:lvl1pPr>
            </a:lstStyle>
            <a:p>
              <a:pPr/>
              <a:r>
                <a:t>Error</a:t>
              </a:r>
            </a:p>
          </p:txBody>
        </p:sp>
      </p:grpSp>
      <p:grpSp>
        <p:nvGrpSpPr>
          <p:cNvPr id="876" name="Group"/>
          <p:cNvGrpSpPr/>
          <p:nvPr/>
        </p:nvGrpSpPr>
        <p:grpSpPr>
          <a:xfrm>
            <a:off x="8419424" y="906197"/>
            <a:ext cx="3763412" cy="1892226"/>
            <a:chOff x="0" y="0"/>
            <a:chExt cx="3763411" cy="1892225"/>
          </a:xfrm>
        </p:grpSpPr>
        <p:sp>
          <p:nvSpPr>
            <p:cNvPr id="865" name="Line"/>
            <p:cNvSpPr/>
            <p:nvPr/>
          </p:nvSpPr>
          <p:spPr>
            <a:xfrm>
              <a:off x="834360" y="1717792"/>
              <a:ext cx="133513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875" name="Group"/>
            <p:cNvGrpSpPr/>
            <p:nvPr/>
          </p:nvGrpSpPr>
          <p:grpSpPr>
            <a:xfrm>
              <a:off x="0" y="0"/>
              <a:ext cx="3763412" cy="1892226"/>
              <a:chOff x="0" y="0"/>
              <a:chExt cx="3763411" cy="1892225"/>
            </a:xfrm>
          </p:grpSpPr>
          <p:sp>
            <p:nvSpPr>
              <p:cNvPr id="866" name="Line"/>
              <p:cNvSpPr/>
              <p:nvPr/>
            </p:nvSpPr>
            <p:spPr>
              <a:xfrm flipV="1">
                <a:off x="915146" y="729323"/>
                <a:ext cx="1" cy="106925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869" name="Group"/>
              <p:cNvGrpSpPr/>
              <p:nvPr/>
            </p:nvGrpSpPr>
            <p:grpSpPr>
              <a:xfrm>
                <a:off x="1225939" y="685959"/>
                <a:ext cx="980916" cy="463508"/>
                <a:chOff x="0" y="0"/>
                <a:chExt cx="980914" cy="463506"/>
              </a:xfrm>
            </p:grpSpPr>
            <p:sp>
              <p:nvSpPr>
                <p:cNvPr id="867" name="Shape"/>
                <p:cNvSpPr/>
                <p:nvPr/>
              </p:nvSpPr>
              <p:spPr>
                <a:xfrm>
                  <a:off x="0" y="0"/>
                  <a:ext cx="980915" cy="4635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25" y="20034"/>
                      </a:moveTo>
                      <a:lnTo>
                        <a:pt x="0" y="9863"/>
                      </a:lnTo>
                      <a:lnTo>
                        <a:pt x="4013" y="0"/>
                      </a:lnTo>
                      <a:lnTo>
                        <a:pt x="19631" y="1947"/>
                      </a:lnTo>
                      <a:lnTo>
                        <a:pt x="21600" y="12675"/>
                      </a:lnTo>
                      <a:lnTo>
                        <a:pt x="18574" y="21600"/>
                      </a:lnTo>
                      <a:lnTo>
                        <a:pt x="2825" y="20034"/>
                      </a:lnTo>
                      <a:close/>
                    </a:path>
                  </a:pathLst>
                </a:custGeom>
                <a:solidFill>
                  <a:srgbClr val="D5BB8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Shape"/>
                <p:cNvSpPr/>
                <p:nvPr/>
              </p:nvSpPr>
              <p:spPr>
                <a:xfrm>
                  <a:off x="285950" y="84630"/>
                  <a:ext cx="409014" cy="2942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734" y="0"/>
                      </a:moveTo>
                      <a:lnTo>
                        <a:pt x="0" y="2501"/>
                      </a:lnTo>
                      <a:lnTo>
                        <a:pt x="785" y="10313"/>
                      </a:lnTo>
                      <a:lnTo>
                        <a:pt x="12837" y="21600"/>
                      </a:lnTo>
                      <a:lnTo>
                        <a:pt x="20748" y="16296"/>
                      </a:lnTo>
                      <a:lnTo>
                        <a:pt x="21600" y="6464"/>
                      </a:lnTo>
                      <a:lnTo>
                        <a:pt x="15541" y="10457"/>
                      </a:lnTo>
                      <a:lnTo>
                        <a:pt x="12074" y="3091"/>
                      </a:lnTo>
                      <a:lnTo>
                        <a:pt x="4407" y="7921"/>
                      </a:lnTo>
                      <a:lnTo>
                        <a:pt x="5734" y="0"/>
                      </a:lnTo>
                      <a:close/>
                    </a:path>
                  </a:pathLst>
                </a:custGeom>
                <a:solidFill>
                  <a:srgbClr val="6BB9D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70" name="Line"/>
              <p:cNvSpPr/>
              <p:nvPr/>
            </p:nvSpPr>
            <p:spPr>
              <a:xfrm>
                <a:off x="740144" y="706775"/>
                <a:ext cx="1185451" cy="1185451"/>
              </a:xfrm>
              <a:prstGeom prst="line">
                <a:avLst/>
              </a:prstGeom>
              <a:noFill/>
              <a:ln w="25400" cap="flat">
                <a:solidFill>
                  <a:srgbClr val="D424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871" name="Eo_circle_green_checkmark.svg.png" descr="Eo_circle_green_checkmark.svg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542043" y="648879"/>
                <a:ext cx="537669" cy="5376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72" name="Correct"/>
              <p:cNvSpPr txBox="1"/>
              <p:nvPr/>
            </p:nvSpPr>
            <p:spPr>
              <a:xfrm>
                <a:off x="966827" y="0"/>
                <a:ext cx="1187103" cy="3828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 sz="2600">
                    <a:solidFill>
                      <a:srgbClr val="18B326"/>
                    </a:solidFill>
                  </a:defRPr>
                </a:lvl1pPr>
              </a:lstStyle>
              <a:p>
                <a:pPr/>
                <a:r>
                  <a:t>Correct</a:t>
                </a:r>
              </a:p>
            </p:txBody>
          </p:sp>
          <p:sp>
            <p:nvSpPr>
              <p:cNvPr id="873" name="Error"/>
              <p:cNvSpPr txBox="1"/>
              <p:nvPr/>
            </p:nvSpPr>
            <p:spPr>
              <a:xfrm>
                <a:off x="0" y="1298282"/>
                <a:ext cx="820143" cy="3828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 sz="2600">
                    <a:solidFill>
                      <a:srgbClr val="E60119"/>
                    </a:solidFill>
                  </a:defRPr>
                </a:lvl1pPr>
              </a:lstStyle>
              <a:p>
                <a:pPr/>
                <a:r>
                  <a:t>Error</a:t>
                </a:r>
              </a:p>
            </p:txBody>
          </p:sp>
          <p:sp>
            <p:nvSpPr>
              <p:cNvPr id="874" name="Safe!"/>
              <p:cNvSpPr txBox="1"/>
              <p:nvPr/>
            </p:nvSpPr>
            <p:spPr>
              <a:xfrm>
                <a:off x="2266671" y="288762"/>
                <a:ext cx="1496741" cy="7434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>
                <a:lvl1pPr marL="228600">
                  <a:spcBef>
                    <a:spcPts val="1200"/>
                  </a:spcBef>
                  <a:defRPr sz="2200"/>
                </a:lvl1pPr>
              </a:lstStyle>
              <a:p>
                <a:pPr/>
                <a:r>
                  <a:t>Safe!</a:t>
                </a:r>
              </a:p>
            </p:txBody>
          </p:sp>
        </p:grpSp>
      </p:grpSp>
      <p:grpSp>
        <p:nvGrpSpPr>
          <p:cNvPr id="916" name="Group"/>
          <p:cNvGrpSpPr/>
          <p:nvPr/>
        </p:nvGrpSpPr>
        <p:grpSpPr>
          <a:xfrm>
            <a:off x="820302" y="2273320"/>
            <a:ext cx="9614721" cy="3150465"/>
            <a:chOff x="0" y="0"/>
            <a:chExt cx="9614721" cy="3150464"/>
          </a:xfrm>
        </p:grpSpPr>
        <p:grpSp>
          <p:nvGrpSpPr>
            <p:cNvPr id="911" name="Group"/>
            <p:cNvGrpSpPr/>
            <p:nvPr/>
          </p:nvGrpSpPr>
          <p:grpSpPr>
            <a:xfrm>
              <a:off x="0" y="0"/>
              <a:ext cx="7023215" cy="3150465"/>
              <a:chOff x="0" y="0"/>
              <a:chExt cx="7023214" cy="3150464"/>
            </a:xfrm>
          </p:grpSpPr>
          <p:sp>
            <p:nvSpPr>
              <p:cNvPr id="877" name="Square"/>
              <p:cNvSpPr/>
              <p:nvPr/>
            </p:nvSpPr>
            <p:spPr>
              <a:xfrm>
                <a:off x="0" y="291075"/>
                <a:ext cx="1270000" cy="1270001"/>
              </a:xfrm>
              <a:prstGeom prst="rect">
                <a:avLst/>
              </a:prstGeom>
              <a:solidFill>
                <a:srgbClr val="66A9D4">
                  <a:alpha val="8462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878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08764" y="2359699"/>
                <a:ext cx="537669" cy="463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79" name="Equation"/>
              <p:cNvSpPr txBox="1"/>
              <p:nvPr/>
            </p:nvSpPr>
            <p:spPr>
              <a:xfrm>
                <a:off x="3954728" y="2698842"/>
                <a:ext cx="357417" cy="451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sSub>
                        <m:e>
                          <m:r>
                            <a:rPr xmlns:a="http://schemas.openxmlformats.org/drawingml/2006/main" sz="38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xmlns:a="http://schemas.openxmlformats.org/drawingml/2006/main" sz="38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</m:oMath>
                  </m:oMathPara>
                </a14:m>
                <a:endParaRPr sz="3800">
                  <a:solidFill>
                    <a:srgbClr val="262626"/>
                  </a:solidFill>
                </a:endParaRPr>
              </a:p>
            </p:txBody>
          </p:sp>
          <p:grpSp>
            <p:nvGrpSpPr>
              <p:cNvPr id="910" name="Group"/>
              <p:cNvGrpSpPr/>
              <p:nvPr/>
            </p:nvGrpSpPr>
            <p:grpSpPr>
              <a:xfrm>
                <a:off x="2077400" y="0"/>
                <a:ext cx="4945815" cy="2311360"/>
                <a:chOff x="0" y="0"/>
                <a:chExt cx="4945814" cy="2311359"/>
              </a:xfrm>
            </p:grpSpPr>
            <p:sp>
              <p:nvSpPr>
                <p:cNvPr id="880" name="Circle"/>
                <p:cNvSpPr/>
                <p:nvPr/>
              </p:nvSpPr>
              <p:spPr>
                <a:xfrm>
                  <a:off x="1367288" y="0"/>
                  <a:ext cx="457214" cy="457213"/>
                </a:xfrm>
                <a:prstGeom prst="ellipse">
                  <a:avLst/>
                </a:prstGeom>
                <a:solidFill>
                  <a:srgbClr val="A7A7A7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1" name="Circle"/>
                <p:cNvSpPr/>
                <p:nvPr/>
              </p:nvSpPr>
              <p:spPr>
                <a:xfrm>
                  <a:off x="1367288" y="899134"/>
                  <a:ext cx="457214" cy="457214"/>
                </a:xfrm>
                <a:prstGeom prst="ellipse">
                  <a:avLst/>
                </a:prstGeom>
                <a:solidFill>
                  <a:srgbClr val="A7A7A7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2" name="Circle"/>
                <p:cNvSpPr/>
                <p:nvPr/>
              </p:nvSpPr>
              <p:spPr>
                <a:xfrm>
                  <a:off x="1402502" y="1854147"/>
                  <a:ext cx="457213" cy="457213"/>
                </a:xfrm>
                <a:prstGeom prst="ellipse">
                  <a:avLst/>
                </a:prstGeom>
                <a:solidFill>
                  <a:srgbClr val="A7A7A7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3" name="Circle"/>
                <p:cNvSpPr/>
                <p:nvPr/>
              </p:nvSpPr>
              <p:spPr>
                <a:xfrm>
                  <a:off x="2945552" y="0"/>
                  <a:ext cx="457213" cy="457213"/>
                </a:xfrm>
                <a:prstGeom prst="ellipse">
                  <a:avLst/>
                </a:prstGeom>
                <a:solidFill>
                  <a:srgbClr val="A7A7A7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4" name="Circle"/>
                <p:cNvSpPr/>
                <p:nvPr/>
              </p:nvSpPr>
              <p:spPr>
                <a:xfrm>
                  <a:off x="2948714" y="907994"/>
                  <a:ext cx="457214" cy="457213"/>
                </a:xfrm>
                <a:prstGeom prst="ellipse">
                  <a:avLst/>
                </a:prstGeom>
                <a:solidFill>
                  <a:srgbClr val="A7A7A7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5" name="Circle"/>
                <p:cNvSpPr/>
                <p:nvPr/>
              </p:nvSpPr>
              <p:spPr>
                <a:xfrm>
                  <a:off x="2945552" y="1854147"/>
                  <a:ext cx="457213" cy="457213"/>
                </a:xfrm>
                <a:prstGeom prst="ellipse">
                  <a:avLst/>
                </a:prstGeom>
                <a:solidFill>
                  <a:srgbClr val="A7A7A7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Circle"/>
                <p:cNvSpPr/>
                <p:nvPr/>
              </p:nvSpPr>
              <p:spPr>
                <a:xfrm>
                  <a:off x="4488602" y="930222"/>
                  <a:ext cx="457213" cy="457213"/>
                </a:xfrm>
                <a:prstGeom prst="ellipse">
                  <a:avLst/>
                </a:prstGeom>
                <a:solidFill>
                  <a:srgbClr val="A7A7A7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cxnSp>
              <p:nvCxnSpPr>
                <p:cNvPr id="887" name="Connection Line"/>
                <p:cNvCxnSpPr>
                  <a:stCxn id="880" idx="0"/>
                  <a:endCxn id="883" idx="0"/>
                </p:cNvCxnSpPr>
                <p:nvPr/>
              </p:nvCxnSpPr>
              <p:spPr>
                <a:xfrm>
                  <a:off x="1595895" y="228606"/>
                  <a:ext cx="1578264" cy="1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888" name="Connection Line"/>
                <p:cNvCxnSpPr>
                  <a:stCxn id="881" idx="0"/>
                  <a:endCxn id="884" idx="0"/>
                </p:cNvCxnSpPr>
                <p:nvPr/>
              </p:nvCxnSpPr>
              <p:spPr>
                <a:xfrm>
                  <a:off x="1595895" y="1127741"/>
                  <a:ext cx="1581427" cy="8860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917" name="Connection Line"/>
                <p:cNvSpPr/>
                <p:nvPr/>
              </p:nvSpPr>
              <p:spPr>
                <a:xfrm>
                  <a:off x="1853346" y="2082753"/>
                  <a:ext cx="1079507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/>
                </a:p>
              </p:txBody>
            </p:sp>
            <p:cxnSp>
              <p:nvCxnSpPr>
                <p:cNvPr id="890" name="Connection Line"/>
                <p:cNvCxnSpPr>
                  <a:stCxn id="882" idx="0"/>
                  <a:endCxn id="883" idx="0"/>
                </p:cNvCxnSpPr>
                <p:nvPr/>
              </p:nvCxnSpPr>
              <p:spPr>
                <a:xfrm flipV="1">
                  <a:off x="1631108" y="228606"/>
                  <a:ext cx="1543051" cy="1854148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891" name="Connection Line"/>
                <p:cNvCxnSpPr>
                  <a:stCxn id="882" idx="0"/>
                  <a:endCxn id="884" idx="0"/>
                </p:cNvCxnSpPr>
                <p:nvPr/>
              </p:nvCxnSpPr>
              <p:spPr>
                <a:xfrm flipV="1">
                  <a:off x="1631108" y="1136600"/>
                  <a:ext cx="1546214" cy="946154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892" name="Connection Line"/>
                <p:cNvCxnSpPr>
                  <a:stCxn id="881" idx="0"/>
                  <a:endCxn id="883" idx="0"/>
                </p:cNvCxnSpPr>
                <p:nvPr/>
              </p:nvCxnSpPr>
              <p:spPr>
                <a:xfrm flipV="1">
                  <a:off x="1595895" y="228606"/>
                  <a:ext cx="1578264" cy="899136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893" name="Connection Line"/>
                <p:cNvCxnSpPr>
                  <a:stCxn id="880" idx="0"/>
                  <a:endCxn id="884" idx="0"/>
                </p:cNvCxnSpPr>
                <p:nvPr/>
              </p:nvCxnSpPr>
              <p:spPr>
                <a:xfrm>
                  <a:off x="1595895" y="228606"/>
                  <a:ext cx="1581427" cy="907995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894" name="Connection Line"/>
                <p:cNvCxnSpPr>
                  <a:stCxn id="880" idx="0"/>
                  <a:endCxn id="885" idx="0"/>
                </p:cNvCxnSpPr>
                <p:nvPr/>
              </p:nvCxnSpPr>
              <p:spPr>
                <a:xfrm>
                  <a:off x="1595895" y="228606"/>
                  <a:ext cx="1578264" cy="1854148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895" name="Connection Line"/>
                <p:cNvCxnSpPr>
                  <a:stCxn id="883" idx="0"/>
                  <a:endCxn id="886" idx="0"/>
                </p:cNvCxnSpPr>
                <p:nvPr/>
              </p:nvCxnSpPr>
              <p:spPr>
                <a:xfrm>
                  <a:off x="3174158" y="228606"/>
                  <a:ext cx="1543051" cy="930223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896" name="Connection Line"/>
                <p:cNvCxnSpPr>
                  <a:stCxn id="884" idx="0"/>
                  <a:endCxn id="886" idx="0"/>
                </p:cNvCxnSpPr>
                <p:nvPr/>
              </p:nvCxnSpPr>
              <p:spPr>
                <a:xfrm>
                  <a:off x="3177321" y="1136600"/>
                  <a:ext cx="1539888" cy="22229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897" name="Connection Line"/>
                <p:cNvCxnSpPr>
                  <a:stCxn id="885" idx="0"/>
                  <a:endCxn id="886" idx="0"/>
                </p:cNvCxnSpPr>
                <p:nvPr/>
              </p:nvCxnSpPr>
              <p:spPr>
                <a:xfrm flipV="1">
                  <a:off x="3174158" y="1158828"/>
                  <a:ext cx="1543051" cy="923926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898" name="Circle"/>
                <p:cNvSpPr/>
                <p:nvPr/>
              </p:nvSpPr>
              <p:spPr>
                <a:xfrm>
                  <a:off x="0" y="180346"/>
                  <a:ext cx="96519" cy="96520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9" name="Circle"/>
                <p:cNvSpPr/>
                <p:nvPr/>
              </p:nvSpPr>
              <p:spPr>
                <a:xfrm>
                  <a:off x="0" y="1110569"/>
                  <a:ext cx="96519" cy="96520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0" name="Circle"/>
                <p:cNvSpPr/>
                <p:nvPr/>
              </p:nvSpPr>
              <p:spPr>
                <a:xfrm>
                  <a:off x="0" y="2034494"/>
                  <a:ext cx="96519" cy="96520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cxnSp>
              <p:nvCxnSpPr>
                <p:cNvPr id="901" name="Connection Line"/>
                <p:cNvCxnSpPr>
                  <a:stCxn id="898" idx="0"/>
                  <a:endCxn id="880" idx="0"/>
                </p:cNvCxnSpPr>
                <p:nvPr/>
              </p:nvCxnSpPr>
              <p:spPr>
                <a:xfrm flipV="1">
                  <a:off x="48259" y="228606"/>
                  <a:ext cx="1547637" cy="1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902" name="Connection Line"/>
                <p:cNvCxnSpPr>
                  <a:stCxn id="898" idx="0"/>
                  <a:endCxn id="881" idx="0"/>
                </p:cNvCxnSpPr>
                <p:nvPr/>
              </p:nvCxnSpPr>
              <p:spPr>
                <a:xfrm>
                  <a:off x="48259" y="228606"/>
                  <a:ext cx="1547637" cy="899136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903" name="Connection Line"/>
                <p:cNvCxnSpPr>
                  <a:stCxn id="898" idx="0"/>
                  <a:endCxn id="882" idx="0"/>
                </p:cNvCxnSpPr>
                <p:nvPr/>
              </p:nvCxnSpPr>
              <p:spPr>
                <a:xfrm>
                  <a:off x="48259" y="228606"/>
                  <a:ext cx="1582850" cy="1854148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904" name="Connection Line"/>
                <p:cNvCxnSpPr>
                  <a:stCxn id="900" idx="0"/>
                  <a:endCxn id="882" idx="0"/>
                </p:cNvCxnSpPr>
                <p:nvPr/>
              </p:nvCxnSpPr>
              <p:spPr>
                <a:xfrm flipV="1">
                  <a:off x="48259" y="2082753"/>
                  <a:ext cx="1582850" cy="1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905" name="Connection Line"/>
                <p:cNvCxnSpPr>
                  <a:stCxn id="900" idx="0"/>
                  <a:endCxn id="881" idx="0"/>
                </p:cNvCxnSpPr>
                <p:nvPr/>
              </p:nvCxnSpPr>
              <p:spPr>
                <a:xfrm flipV="1">
                  <a:off x="48259" y="1127741"/>
                  <a:ext cx="1547637" cy="955013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906" name="Connection Line"/>
                <p:cNvCxnSpPr>
                  <a:stCxn id="900" idx="0"/>
                  <a:endCxn id="880" idx="0"/>
                </p:cNvCxnSpPr>
                <p:nvPr/>
              </p:nvCxnSpPr>
              <p:spPr>
                <a:xfrm flipV="1">
                  <a:off x="48259" y="228606"/>
                  <a:ext cx="1547637" cy="1854148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907" name="Connection Line"/>
                <p:cNvCxnSpPr>
                  <a:stCxn id="899" idx="0"/>
                  <a:endCxn id="880" idx="0"/>
                </p:cNvCxnSpPr>
                <p:nvPr/>
              </p:nvCxnSpPr>
              <p:spPr>
                <a:xfrm flipV="1">
                  <a:off x="48259" y="228606"/>
                  <a:ext cx="1547637" cy="930223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908" name="Connection Line"/>
                <p:cNvCxnSpPr>
                  <a:stCxn id="899" idx="0"/>
                  <a:endCxn id="881" idx="0"/>
                </p:cNvCxnSpPr>
                <p:nvPr/>
              </p:nvCxnSpPr>
              <p:spPr>
                <a:xfrm flipV="1">
                  <a:off x="48259" y="1127741"/>
                  <a:ext cx="1547637" cy="31088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909" name="Connection Line"/>
                <p:cNvCxnSpPr>
                  <a:stCxn id="899" idx="0"/>
                  <a:endCxn id="882" idx="0"/>
                </p:cNvCxnSpPr>
                <p:nvPr/>
              </p:nvCxnSpPr>
              <p:spPr>
                <a:xfrm>
                  <a:off x="48259" y="1158828"/>
                  <a:ext cx="1582850" cy="923926"/>
                </a:xfrm>
                <a:prstGeom prst="straightConnector1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</p:cxnSp>
          </p:grpSp>
        </p:grpSp>
        <p:grpSp>
          <p:nvGrpSpPr>
            <p:cNvPr id="915" name="Group"/>
            <p:cNvGrpSpPr/>
            <p:nvPr/>
          </p:nvGrpSpPr>
          <p:grpSpPr>
            <a:xfrm>
              <a:off x="7413817" y="901321"/>
              <a:ext cx="2200905" cy="408025"/>
              <a:chOff x="0" y="0"/>
              <a:chExt cx="2200904" cy="408024"/>
            </a:xfrm>
          </p:grpSpPr>
          <p:sp>
            <p:nvSpPr>
              <p:cNvPr id="912" name="Equation"/>
              <p:cNvSpPr txBox="1"/>
              <p:nvPr/>
            </p:nvSpPr>
            <p:spPr>
              <a:xfrm>
                <a:off x="0" y="27711"/>
                <a:ext cx="1478167" cy="3803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sSub>
                        <m:e>
                          <m:r>
                            <a:rPr xmlns:a="http://schemas.openxmlformats.org/drawingml/2006/main" sz="32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xmlns:a="http://schemas.openxmlformats.org/drawingml/2006/main" sz="32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r>
                        <a:rPr xmlns:a="http://schemas.openxmlformats.org/drawingml/2006/main" sz="320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320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320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⊂</m:t>
                      </m:r>
                    </m:oMath>
                  </m:oMathPara>
                </a14:m>
                <a:endParaRPr sz="3200">
                  <a:solidFill>
                    <a:srgbClr val="262626"/>
                  </a:solidFill>
                </a:endParaRPr>
              </a:p>
            </p:txBody>
          </p:sp>
          <p:sp>
            <p:nvSpPr>
              <p:cNvPr id="913" name="Shape"/>
              <p:cNvSpPr/>
              <p:nvPr/>
            </p:nvSpPr>
            <p:spPr>
              <a:xfrm>
                <a:off x="1509860" y="0"/>
                <a:ext cx="691045" cy="380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5" y="20034"/>
                    </a:moveTo>
                    <a:lnTo>
                      <a:pt x="0" y="9863"/>
                    </a:lnTo>
                    <a:lnTo>
                      <a:pt x="4013" y="0"/>
                    </a:lnTo>
                    <a:lnTo>
                      <a:pt x="19631" y="1947"/>
                    </a:lnTo>
                    <a:lnTo>
                      <a:pt x="21600" y="12675"/>
                    </a:lnTo>
                    <a:lnTo>
                      <a:pt x="18574" y="21600"/>
                    </a:lnTo>
                    <a:lnTo>
                      <a:pt x="2825" y="20034"/>
                    </a:lnTo>
                    <a:close/>
                  </a:path>
                </a:pathLst>
              </a:custGeom>
              <a:solidFill>
                <a:srgbClr val="D5BB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14" name="Group"/>
              <p:cNvSpPr/>
              <p:nvPr/>
            </p:nvSpPr>
            <p:spPr>
              <a:xfrm>
                <a:off x="525141" y="55347"/>
                <a:ext cx="268129" cy="269820"/>
              </a:xfrm>
              <a:prstGeom prst="rect">
                <a:avLst/>
              </a:prstGeom>
              <a:solidFill>
                <a:srgbClr val="66A9D4">
                  <a:alpha val="8462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4" grpId="3"/>
      <p:bldP build="whole" bldLvl="1" animBg="1" rev="0" advAuto="0" spid="876" grpId="2"/>
      <p:bldP build="whole" bldLvl="1" animBg="1" rev="0" advAuto="0" spid="9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Slide Number"/>
          <p:cNvSpPr txBox="1"/>
          <p:nvPr>
            <p:ph type="sldNum" sz="quarter" idx="2"/>
          </p:nvPr>
        </p:nvSpPr>
        <p:spPr>
          <a:xfrm>
            <a:off x="11427865" y="6394105"/>
            <a:ext cx="265208" cy="2642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20" name="Input partitio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Input partitioning</a:t>
            </a:r>
          </a:p>
        </p:txBody>
      </p:sp>
      <p:grpSp>
        <p:nvGrpSpPr>
          <p:cNvPr id="931" name="Group"/>
          <p:cNvGrpSpPr/>
          <p:nvPr/>
        </p:nvGrpSpPr>
        <p:grpSpPr>
          <a:xfrm>
            <a:off x="123987" y="1457376"/>
            <a:ext cx="2337063" cy="3152403"/>
            <a:chOff x="0" y="0"/>
            <a:chExt cx="2337061" cy="3152401"/>
          </a:xfrm>
        </p:grpSpPr>
        <p:grpSp>
          <p:nvGrpSpPr>
            <p:cNvPr id="929" name="Group"/>
            <p:cNvGrpSpPr/>
            <p:nvPr/>
          </p:nvGrpSpPr>
          <p:grpSpPr>
            <a:xfrm>
              <a:off x="0" y="0"/>
              <a:ext cx="2337062" cy="3152402"/>
              <a:chOff x="0" y="0"/>
              <a:chExt cx="2337061" cy="3152401"/>
            </a:xfrm>
          </p:grpSpPr>
          <p:sp>
            <p:nvSpPr>
              <p:cNvPr id="921" name="Line"/>
              <p:cNvSpPr/>
              <p:nvPr/>
            </p:nvSpPr>
            <p:spPr>
              <a:xfrm>
                <a:off x="644273" y="1082550"/>
                <a:ext cx="1146337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22" name="Line"/>
              <p:cNvSpPr/>
              <p:nvPr/>
            </p:nvSpPr>
            <p:spPr>
              <a:xfrm flipV="1">
                <a:off x="713635" y="282661"/>
                <a:ext cx="1" cy="86526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23" name="Shape"/>
              <p:cNvSpPr/>
              <p:nvPr/>
            </p:nvSpPr>
            <p:spPr>
              <a:xfrm>
                <a:off x="825413" y="462752"/>
                <a:ext cx="842208" cy="375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5" y="20034"/>
                    </a:moveTo>
                    <a:lnTo>
                      <a:pt x="0" y="9863"/>
                    </a:lnTo>
                    <a:lnTo>
                      <a:pt x="4013" y="0"/>
                    </a:lnTo>
                    <a:lnTo>
                      <a:pt x="19631" y="1947"/>
                    </a:lnTo>
                    <a:lnTo>
                      <a:pt x="21600" y="12675"/>
                    </a:lnTo>
                    <a:lnTo>
                      <a:pt x="18574" y="21600"/>
                    </a:lnTo>
                    <a:lnTo>
                      <a:pt x="2825" y="20034"/>
                    </a:lnTo>
                    <a:close/>
                  </a:path>
                </a:pathLst>
              </a:custGeom>
              <a:solidFill>
                <a:srgbClr val="D5BB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24" name="Line"/>
              <p:cNvSpPr/>
              <p:nvPr/>
            </p:nvSpPr>
            <p:spPr>
              <a:xfrm>
                <a:off x="563380" y="264415"/>
                <a:ext cx="1017821" cy="959291"/>
              </a:xfrm>
              <a:prstGeom prst="line">
                <a:avLst/>
              </a:prstGeom>
              <a:noFill/>
              <a:ln w="25400" cap="flat">
                <a:solidFill>
                  <a:srgbClr val="D424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25" name="False Alarm ?"/>
              <p:cNvSpPr txBox="1"/>
              <p:nvPr/>
            </p:nvSpPr>
            <p:spPr>
              <a:xfrm>
                <a:off x="771588" y="2868611"/>
                <a:ext cx="1565474" cy="2837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2000"/>
                </a:lvl1pPr>
              </a:lstStyle>
              <a:p>
                <a:pPr/>
                <a:r>
                  <a:t>False Alarm ?</a:t>
                </a:r>
              </a:p>
            </p:txBody>
          </p:sp>
          <p:pic>
            <p:nvPicPr>
              <p:cNvPr id="926" name="Lol_question_mark.png" descr="Lol_question_mark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054709" y="1753952"/>
                <a:ext cx="533401" cy="5292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27" name="Correct"/>
              <p:cNvSpPr txBox="1"/>
              <p:nvPr/>
            </p:nvSpPr>
            <p:spPr>
              <a:xfrm>
                <a:off x="863365" y="0"/>
                <a:ext cx="916088" cy="2837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 sz="2000">
                    <a:solidFill>
                      <a:srgbClr val="18B326"/>
                    </a:solidFill>
                  </a:defRPr>
                </a:lvl1pPr>
              </a:lstStyle>
              <a:p>
                <a:pPr/>
                <a:r>
                  <a:t>Correct</a:t>
                </a:r>
              </a:p>
            </p:txBody>
          </p:sp>
          <p:sp>
            <p:nvSpPr>
              <p:cNvPr id="928" name="Error"/>
              <p:cNvSpPr txBox="1"/>
              <p:nvPr/>
            </p:nvSpPr>
            <p:spPr>
              <a:xfrm>
                <a:off x="0" y="925974"/>
                <a:ext cx="633810" cy="2837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 sz="2000">
                    <a:solidFill>
                      <a:srgbClr val="E60119"/>
                    </a:solidFill>
                  </a:defRPr>
                </a:lvl1pPr>
              </a:lstStyle>
              <a:p>
                <a:pPr/>
                <a:r>
                  <a:t>Error</a:t>
                </a:r>
              </a:p>
            </p:txBody>
          </p:sp>
        </p:grpSp>
        <p:sp>
          <p:nvSpPr>
            <p:cNvPr id="930" name="Shape"/>
            <p:cNvSpPr/>
            <p:nvPr/>
          </p:nvSpPr>
          <p:spPr>
            <a:xfrm>
              <a:off x="1070928" y="531237"/>
              <a:ext cx="351177" cy="238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34" y="0"/>
                  </a:moveTo>
                  <a:lnTo>
                    <a:pt x="0" y="2501"/>
                  </a:lnTo>
                  <a:lnTo>
                    <a:pt x="785" y="10313"/>
                  </a:lnTo>
                  <a:lnTo>
                    <a:pt x="12837" y="21600"/>
                  </a:lnTo>
                  <a:lnTo>
                    <a:pt x="20748" y="16296"/>
                  </a:lnTo>
                  <a:lnTo>
                    <a:pt x="21600" y="6464"/>
                  </a:lnTo>
                  <a:lnTo>
                    <a:pt x="15541" y="10457"/>
                  </a:lnTo>
                  <a:lnTo>
                    <a:pt x="12074" y="3091"/>
                  </a:lnTo>
                  <a:lnTo>
                    <a:pt x="4407" y="7921"/>
                  </a:lnTo>
                  <a:lnTo>
                    <a:pt x="5734" y="0"/>
                  </a:lnTo>
                  <a:close/>
                </a:path>
              </a:pathLst>
            </a:custGeom>
            <a:solidFill>
              <a:srgbClr val="6BB9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939" name="Group"/>
          <p:cNvGrpSpPr/>
          <p:nvPr/>
        </p:nvGrpSpPr>
        <p:grpSpPr>
          <a:xfrm>
            <a:off x="3141434" y="1512683"/>
            <a:ext cx="2704344" cy="3389196"/>
            <a:chOff x="0" y="0"/>
            <a:chExt cx="2704343" cy="3389195"/>
          </a:xfrm>
        </p:grpSpPr>
        <p:sp>
          <p:nvSpPr>
            <p:cNvPr id="932" name="Rectangle"/>
            <p:cNvSpPr/>
            <p:nvPr/>
          </p:nvSpPr>
          <p:spPr>
            <a:xfrm>
              <a:off x="1442591" y="4021"/>
              <a:ext cx="603188" cy="301218"/>
            </a:xfrm>
            <a:prstGeom prst="rect">
              <a:avLst/>
            </a:prstGeom>
            <a:solidFill>
              <a:schemeClr val="accent2">
                <a:satOff val="-11475"/>
                <a:lumOff val="-1227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938" name="Group"/>
            <p:cNvGrpSpPr/>
            <p:nvPr/>
          </p:nvGrpSpPr>
          <p:grpSpPr>
            <a:xfrm>
              <a:off x="0" y="0"/>
              <a:ext cx="2704344" cy="3389196"/>
              <a:chOff x="0" y="0"/>
              <a:chExt cx="2704343" cy="3389195"/>
            </a:xfrm>
          </p:grpSpPr>
          <p:sp>
            <p:nvSpPr>
              <p:cNvPr id="933" name="Square"/>
              <p:cNvSpPr/>
              <p:nvPr/>
            </p:nvSpPr>
            <p:spPr>
              <a:xfrm>
                <a:off x="167169" y="0"/>
                <a:ext cx="603188" cy="603188"/>
              </a:xfrm>
              <a:prstGeom prst="rect">
                <a:avLst/>
              </a:prstGeom>
              <a:solidFill>
                <a:srgbClr val="66A9D4">
                  <a:alpha val="8462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934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81849" y="892981"/>
                <a:ext cx="173828" cy="1498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35" name="Rectangle"/>
              <p:cNvSpPr/>
              <p:nvPr/>
            </p:nvSpPr>
            <p:spPr>
              <a:xfrm>
                <a:off x="1442591" y="295840"/>
                <a:ext cx="603188" cy="301218"/>
              </a:xfrm>
              <a:prstGeom prst="rect">
                <a:avLst/>
              </a:prstGeom>
              <a:solidFill>
                <a:schemeClr val="accent2">
                  <a:lumOff val="1931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936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070412" y="892981"/>
                <a:ext cx="1194312" cy="1869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37" name="1) Partition the input space"/>
              <p:cNvSpPr txBox="1"/>
              <p:nvPr/>
            </p:nvSpPr>
            <p:spPr>
              <a:xfrm>
                <a:off x="0" y="2813304"/>
                <a:ext cx="2704344" cy="5758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defRPr sz="2000"/>
                </a:lvl1pPr>
              </a:lstStyle>
              <a:p>
                <a:pPr/>
                <a:r>
                  <a:t>1) Partition the input space</a:t>
                </a:r>
              </a:p>
            </p:txBody>
          </p:sp>
        </p:grpSp>
      </p:grpSp>
      <p:sp>
        <p:nvSpPr>
          <p:cNvPr id="940" name="Google Shape;448;g25ef6e5b4ca_0_0"/>
          <p:cNvSpPr txBox="1"/>
          <p:nvPr/>
        </p:nvSpPr>
        <p:spPr>
          <a:xfrm>
            <a:off x="782325" y="6394092"/>
            <a:ext cx="8747750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1200">
                <a:solidFill>
                  <a:srgbClr val="8B8B8B"/>
                </a:solidFill>
              </a:defRPr>
            </a:lvl1pPr>
          </a:lstStyle>
          <a:p>
            <a:pPr/>
            <a:r>
              <a:t>Formal Security Analysis of Neural Networks using Symbolic Intervals [Wang 2018]</a:t>
            </a:r>
          </a:p>
        </p:txBody>
      </p:sp>
      <p:grpSp>
        <p:nvGrpSpPr>
          <p:cNvPr id="951" name="Group"/>
          <p:cNvGrpSpPr/>
          <p:nvPr/>
        </p:nvGrpSpPr>
        <p:grpSpPr>
          <a:xfrm>
            <a:off x="6025652" y="1444491"/>
            <a:ext cx="5079526" cy="3165288"/>
            <a:chOff x="0" y="0"/>
            <a:chExt cx="5079524" cy="3165287"/>
          </a:xfrm>
        </p:grpSpPr>
        <p:sp>
          <p:nvSpPr>
            <p:cNvPr id="941" name="2 ) Solve two verification problems"/>
            <p:cNvSpPr txBox="1"/>
            <p:nvPr/>
          </p:nvSpPr>
          <p:spPr>
            <a:xfrm>
              <a:off x="1198781" y="2881496"/>
              <a:ext cx="3880744" cy="2837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000"/>
              </a:lvl1pPr>
            </a:lstStyle>
            <a:p>
              <a:pPr/>
              <a:r>
                <a:t>2 ) Solve two verification problems</a:t>
              </a:r>
            </a:p>
          </p:txBody>
        </p:sp>
        <p:grpSp>
          <p:nvGrpSpPr>
            <p:cNvPr id="950" name="Group"/>
            <p:cNvGrpSpPr/>
            <p:nvPr/>
          </p:nvGrpSpPr>
          <p:grpSpPr>
            <a:xfrm>
              <a:off x="0" y="0"/>
              <a:ext cx="1815271" cy="2300279"/>
              <a:chOff x="0" y="0"/>
              <a:chExt cx="1815270" cy="2300278"/>
            </a:xfrm>
          </p:grpSpPr>
          <p:sp>
            <p:nvSpPr>
              <p:cNvPr id="942" name="Line"/>
              <p:cNvSpPr/>
              <p:nvPr/>
            </p:nvSpPr>
            <p:spPr>
              <a:xfrm>
                <a:off x="668934" y="1080755"/>
                <a:ext cx="1146337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43" name="Line"/>
              <p:cNvSpPr/>
              <p:nvPr/>
            </p:nvSpPr>
            <p:spPr>
              <a:xfrm flipV="1">
                <a:off x="738297" y="280866"/>
                <a:ext cx="1" cy="86526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44" name="Shape"/>
              <p:cNvSpPr/>
              <p:nvPr/>
            </p:nvSpPr>
            <p:spPr>
              <a:xfrm rot="3644370">
                <a:off x="1029130" y="413716"/>
                <a:ext cx="370190" cy="321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5" y="20034"/>
                    </a:moveTo>
                    <a:lnTo>
                      <a:pt x="0" y="9863"/>
                    </a:lnTo>
                    <a:lnTo>
                      <a:pt x="4013" y="0"/>
                    </a:lnTo>
                    <a:lnTo>
                      <a:pt x="19631" y="1947"/>
                    </a:lnTo>
                    <a:lnTo>
                      <a:pt x="21600" y="12675"/>
                    </a:lnTo>
                    <a:lnTo>
                      <a:pt x="18574" y="21600"/>
                    </a:lnTo>
                    <a:lnTo>
                      <a:pt x="2825" y="20034"/>
                    </a:lnTo>
                    <a:close/>
                  </a:path>
                </a:pathLst>
              </a:custGeom>
              <a:solidFill>
                <a:srgbClr val="D5BB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45" name="Line"/>
              <p:cNvSpPr/>
              <p:nvPr/>
            </p:nvSpPr>
            <p:spPr>
              <a:xfrm>
                <a:off x="588041" y="262620"/>
                <a:ext cx="1017821" cy="959290"/>
              </a:xfrm>
              <a:prstGeom prst="line">
                <a:avLst/>
              </a:prstGeom>
              <a:noFill/>
              <a:ln w="25400" cap="flat">
                <a:solidFill>
                  <a:srgbClr val="D424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46" name="Shape"/>
              <p:cNvSpPr/>
              <p:nvPr/>
            </p:nvSpPr>
            <p:spPr>
              <a:xfrm>
                <a:off x="1093904" y="521309"/>
                <a:ext cx="242876" cy="184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41" y="21600"/>
                    </a:moveTo>
                    <a:lnTo>
                      <a:pt x="969" y="15184"/>
                    </a:lnTo>
                    <a:lnTo>
                      <a:pt x="0" y="4096"/>
                    </a:lnTo>
                    <a:lnTo>
                      <a:pt x="8059" y="0"/>
                    </a:lnTo>
                    <a:lnTo>
                      <a:pt x="6044" y="11228"/>
                    </a:lnTo>
                    <a:lnTo>
                      <a:pt x="16718" y="4532"/>
                    </a:lnTo>
                    <a:lnTo>
                      <a:pt x="21600" y="15639"/>
                    </a:lnTo>
                    <a:lnTo>
                      <a:pt x="7441" y="21600"/>
                    </a:lnTo>
                    <a:close/>
                  </a:path>
                </a:pathLst>
              </a:custGeom>
              <a:solidFill>
                <a:schemeClr val="accent2">
                  <a:satOff val="-11475"/>
                  <a:lumOff val="-1227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947" name="Eo_circle_green_checkmark.svg.png" descr="Eo_circle_green_checkmark.svg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973268" y="1762610"/>
                <a:ext cx="537669" cy="5376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48" name="Correct"/>
              <p:cNvSpPr txBox="1"/>
              <p:nvPr/>
            </p:nvSpPr>
            <p:spPr>
              <a:xfrm>
                <a:off x="863365" y="0"/>
                <a:ext cx="916088" cy="2837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 sz="2000">
                    <a:solidFill>
                      <a:srgbClr val="18B326"/>
                    </a:solidFill>
                  </a:defRPr>
                </a:lvl1pPr>
              </a:lstStyle>
              <a:p>
                <a:pPr/>
                <a:r>
                  <a:t>Correct</a:t>
                </a:r>
              </a:p>
            </p:txBody>
          </p:sp>
          <p:sp>
            <p:nvSpPr>
              <p:cNvPr id="949" name="Error"/>
              <p:cNvSpPr txBox="1"/>
              <p:nvPr/>
            </p:nvSpPr>
            <p:spPr>
              <a:xfrm>
                <a:off x="0" y="925974"/>
                <a:ext cx="633810" cy="2837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 sz="2000">
                    <a:solidFill>
                      <a:srgbClr val="E60119"/>
                    </a:solidFill>
                  </a:defRPr>
                </a:lvl1pPr>
              </a:lstStyle>
              <a:p>
                <a:pPr/>
                <a:r>
                  <a:t>Error</a:t>
                </a:r>
              </a:p>
            </p:txBody>
          </p:sp>
        </p:grpSp>
      </p:grpSp>
      <p:grpSp>
        <p:nvGrpSpPr>
          <p:cNvPr id="960" name="Group"/>
          <p:cNvGrpSpPr/>
          <p:nvPr/>
        </p:nvGrpSpPr>
        <p:grpSpPr>
          <a:xfrm>
            <a:off x="8872655" y="1395865"/>
            <a:ext cx="1826581" cy="2301970"/>
            <a:chOff x="0" y="0"/>
            <a:chExt cx="1826580" cy="2301968"/>
          </a:xfrm>
        </p:grpSpPr>
        <p:sp>
          <p:nvSpPr>
            <p:cNvPr id="952" name="Line"/>
            <p:cNvSpPr/>
            <p:nvPr/>
          </p:nvSpPr>
          <p:spPr>
            <a:xfrm>
              <a:off x="654844" y="1023998"/>
              <a:ext cx="117173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53" name="Line"/>
            <p:cNvSpPr/>
            <p:nvPr/>
          </p:nvSpPr>
          <p:spPr>
            <a:xfrm flipV="1">
              <a:off x="738828" y="235751"/>
              <a:ext cx="1" cy="86526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54" name="Shape"/>
            <p:cNvSpPr/>
            <p:nvPr/>
          </p:nvSpPr>
          <p:spPr>
            <a:xfrm rot="20886346">
              <a:off x="1121115" y="442812"/>
              <a:ext cx="370190" cy="321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5" y="20034"/>
                  </a:moveTo>
                  <a:lnTo>
                    <a:pt x="0" y="9863"/>
                  </a:lnTo>
                  <a:lnTo>
                    <a:pt x="4013" y="0"/>
                  </a:lnTo>
                  <a:lnTo>
                    <a:pt x="19631" y="1947"/>
                  </a:lnTo>
                  <a:lnTo>
                    <a:pt x="21600" y="12675"/>
                  </a:lnTo>
                  <a:lnTo>
                    <a:pt x="18574" y="21600"/>
                  </a:lnTo>
                  <a:lnTo>
                    <a:pt x="2825" y="20034"/>
                  </a:lnTo>
                  <a:close/>
                </a:path>
              </a:pathLst>
            </a:custGeom>
            <a:solidFill>
              <a:srgbClr val="D5BB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55" name="Line"/>
            <p:cNvSpPr/>
            <p:nvPr/>
          </p:nvSpPr>
          <p:spPr>
            <a:xfrm>
              <a:off x="588573" y="217505"/>
              <a:ext cx="1017820" cy="959290"/>
            </a:xfrm>
            <a:prstGeom prst="line">
              <a:avLst/>
            </a:prstGeom>
            <a:noFill/>
            <a:ln w="25400" cap="flat">
              <a:solidFill>
                <a:srgbClr val="D4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56" name="Shape"/>
            <p:cNvSpPr/>
            <p:nvPr/>
          </p:nvSpPr>
          <p:spPr>
            <a:xfrm>
              <a:off x="1147612" y="558882"/>
              <a:ext cx="266332" cy="19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47" y="21600"/>
                  </a:moveTo>
                  <a:lnTo>
                    <a:pt x="20639" y="13684"/>
                  </a:lnTo>
                  <a:lnTo>
                    <a:pt x="21600" y="0"/>
                  </a:lnTo>
                  <a:lnTo>
                    <a:pt x="13931" y="5433"/>
                  </a:lnTo>
                  <a:lnTo>
                    <a:pt x="0" y="11370"/>
                  </a:lnTo>
                  <a:lnTo>
                    <a:pt x="10147" y="21600"/>
                  </a:lnTo>
                  <a:close/>
                </a:path>
              </a:pathLst>
            </a:custGeom>
            <a:solidFill>
              <a:schemeClr val="accent2">
                <a:lumOff val="1931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957" name="Eo_circle_green_checkmark.svg.png" descr="Eo_circle_green_checkmark.svg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11944" y="1764301"/>
              <a:ext cx="537669" cy="5376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58" name="Correct"/>
            <p:cNvSpPr txBox="1"/>
            <p:nvPr/>
          </p:nvSpPr>
          <p:spPr>
            <a:xfrm>
              <a:off x="863365" y="0"/>
              <a:ext cx="916087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 sz="2000">
                  <a:solidFill>
                    <a:srgbClr val="18B326"/>
                  </a:solidFill>
                </a:defRPr>
              </a:lvl1pPr>
            </a:lstStyle>
            <a:p>
              <a:pPr/>
              <a:r>
                <a:t>Correct</a:t>
              </a:r>
            </a:p>
          </p:txBody>
        </p:sp>
        <p:sp>
          <p:nvSpPr>
            <p:cNvPr id="959" name="Error"/>
            <p:cNvSpPr txBox="1"/>
            <p:nvPr/>
          </p:nvSpPr>
          <p:spPr>
            <a:xfrm>
              <a:off x="0" y="925974"/>
              <a:ext cx="633810" cy="2837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 sz="2000">
                  <a:solidFill>
                    <a:srgbClr val="E60119"/>
                  </a:solidFill>
                </a:defRPr>
              </a:lvl1pPr>
            </a:lstStyle>
            <a:p>
              <a:pPr/>
              <a:r>
                <a:t>Error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9" grpId="2"/>
      <p:bldP build="whole" bldLvl="1" animBg="1" rev="0" advAuto="0" spid="960" grpId="4"/>
      <p:bldP build="whole" bldLvl="1" animBg="1" rev="0" advAuto="0" spid="951" grpId="3"/>
      <p:bldP build="whole" bldLvl="1" animBg="1" rev="0" advAuto="0" spid="93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63" name="Iterative input partitio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Iterative input partitioning </a:t>
            </a:r>
          </a:p>
        </p:txBody>
      </p:sp>
      <p:sp>
        <p:nvSpPr>
          <p:cNvPr id="964" name="X1: [-1,1]…"/>
          <p:cNvSpPr txBox="1"/>
          <p:nvPr/>
        </p:nvSpPr>
        <p:spPr>
          <a:xfrm>
            <a:off x="4886863" y="1087233"/>
            <a:ext cx="724736" cy="400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1">
              <a:defRPr>
                <a:solidFill>
                  <a:srgbClr val="FFFFFF"/>
                </a:solidFill>
              </a:defRPr>
            </a:pPr>
            <a:r>
              <a:t>X1: [-1,1]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X2: [-1,1]</a:t>
            </a:r>
          </a:p>
        </p:txBody>
      </p:sp>
      <p:sp>
        <p:nvSpPr>
          <p:cNvPr id="965" name="X2: [-1,0]"/>
          <p:cNvSpPr txBox="1"/>
          <p:nvPr/>
        </p:nvSpPr>
        <p:spPr>
          <a:xfrm>
            <a:off x="1624407" y="2497907"/>
            <a:ext cx="860547" cy="19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X2: [-1,0]</a:t>
            </a:r>
          </a:p>
        </p:txBody>
      </p:sp>
      <p:cxnSp>
        <p:nvCxnSpPr>
          <p:cNvPr id="966" name="Connection Line"/>
          <p:cNvCxnSpPr>
            <a:stCxn id="964" idx="0"/>
            <a:endCxn id="965" idx="0"/>
          </p:cNvCxnSpPr>
          <p:nvPr/>
        </p:nvCxnSpPr>
        <p:spPr>
          <a:xfrm flipH="1">
            <a:off x="2054680" y="1287663"/>
            <a:ext cx="3194551" cy="1309005"/>
          </a:xfrm>
          <a:prstGeom prst="straightConnector1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cxnSp>
      <p:pic>
        <p:nvPicPr>
          <p:cNvPr id="967" name="Eo_circle_green_checkmark.svg.png" descr="Eo_circle_green_checkmark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5661" y="2852943"/>
            <a:ext cx="538040" cy="538040"/>
          </a:xfrm>
          <a:prstGeom prst="rect">
            <a:avLst/>
          </a:prstGeom>
          <a:ln w="12700">
            <a:miter lim="400000"/>
          </a:ln>
        </p:spPr>
      </p:pic>
      <p:sp>
        <p:nvSpPr>
          <p:cNvPr id="968" name="X2: [0,1]"/>
          <p:cNvSpPr txBox="1"/>
          <p:nvPr/>
        </p:nvSpPr>
        <p:spPr>
          <a:xfrm>
            <a:off x="8004211" y="2497907"/>
            <a:ext cx="860546" cy="19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X2: [0,1]</a:t>
            </a:r>
          </a:p>
        </p:txBody>
      </p:sp>
      <p:cxnSp>
        <p:nvCxnSpPr>
          <p:cNvPr id="969" name="Connection Line"/>
          <p:cNvCxnSpPr>
            <a:stCxn id="968" idx="0"/>
            <a:endCxn id="964" idx="0"/>
          </p:cNvCxnSpPr>
          <p:nvPr/>
        </p:nvCxnSpPr>
        <p:spPr>
          <a:xfrm flipH="1" flipV="1">
            <a:off x="5249230" y="1287663"/>
            <a:ext cx="3185255" cy="1309005"/>
          </a:xfrm>
          <a:prstGeom prst="straightConnector1">
            <a:avLst/>
          </a:prstGeom>
          <a:ln w="25400">
            <a:solidFill>
              <a:srgbClr val="000000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cxnSp>
      <p:pic>
        <p:nvPicPr>
          <p:cNvPr id="970" name="Lol_question_mark.png" descr="Lol_question_mark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16474" y="2331877"/>
            <a:ext cx="533769" cy="529580"/>
          </a:xfrm>
          <a:prstGeom prst="rect">
            <a:avLst/>
          </a:prstGeom>
          <a:ln w="12700">
            <a:miter lim="400000"/>
          </a:ln>
        </p:spPr>
      </p:pic>
      <p:sp>
        <p:nvSpPr>
          <p:cNvPr id="985" name="Connection Line"/>
          <p:cNvSpPr/>
          <p:nvPr/>
        </p:nvSpPr>
        <p:spPr>
          <a:xfrm>
            <a:off x="6909527" y="2695427"/>
            <a:ext cx="1399308" cy="1099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25400">
            <a:solidFill>
              <a:srgbClr val="000000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sp>
        <p:nvSpPr>
          <p:cNvPr id="972" name="X1: [0,1]"/>
          <p:cNvSpPr txBox="1"/>
          <p:nvPr/>
        </p:nvSpPr>
        <p:spPr>
          <a:xfrm>
            <a:off x="9503846" y="3861982"/>
            <a:ext cx="860546" cy="19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X1: [0,1]</a:t>
            </a:r>
          </a:p>
        </p:txBody>
      </p:sp>
      <p:cxnSp>
        <p:nvCxnSpPr>
          <p:cNvPr id="973" name="Connection Line"/>
          <p:cNvCxnSpPr>
            <a:stCxn id="972" idx="0"/>
            <a:endCxn id="968" idx="0"/>
          </p:cNvCxnSpPr>
          <p:nvPr/>
        </p:nvCxnSpPr>
        <p:spPr>
          <a:xfrm flipH="1" flipV="1">
            <a:off x="8434484" y="2596667"/>
            <a:ext cx="1499635" cy="1364075"/>
          </a:xfrm>
          <a:prstGeom prst="straightConnector1">
            <a:avLst/>
          </a:prstGeom>
          <a:ln w="25400">
            <a:solidFill>
              <a:srgbClr val="000000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cxnSp>
      <p:pic>
        <p:nvPicPr>
          <p:cNvPr id="974" name="Eo_circle_green_checkmark.svg.png" descr="Eo_circle_green_checkmark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46485" y="4140765"/>
            <a:ext cx="538040" cy="5380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3" name="Group"/>
          <p:cNvGrpSpPr/>
          <p:nvPr/>
        </p:nvGrpSpPr>
        <p:grpSpPr>
          <a:xfrm>
            <a:off x="5038277" y="3697382"/>
            <a:ext cx="3681894" cy="2548839"/>
            <a:chOff x="0" y="0"/>
            <a:chExt cx="3681892" cy="2548837"/>
          </a:xfrm>
        </p:grpSpPr>
        <p:sp>
          <p:nvSpPr>
            <p:cNvPr id="975" name="X1: [-1,0]"/>
            <p:cNvSpPr txBox="1"/>
            <p:nvPr/>
          </p:nvSpPr>
          <p:spPr>
            <a:xfrm>
              <a:off x="1517134" y="164599"/>
              <a:ext cx="860546" cy="1975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X1: [-1,0]</a:t>
              </a:r>
            </a:p>
          </p:txBody>
        </p:sp>
        <p:pic>
          <p:nvPicPr>
            <p:cNvPr id="976" name="Lol_question_mark.png" descr="Lol_question_mark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75079" y="0"/>
              <a:ext cx="533769" cy="529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7" name="X2: [0;0.5]"/>
            <p:cNvSpPr txBox="1"/>
            <p:nvPr/>
          </p:nvSpPr>
          <p:spPr>
            <a:xfrm>
              <a:off x="0" y="1682589"/>
              <a:ext cx="860546" cy="197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X2: [0;0.5]</a:t>
              </a:r>
            </a:p>
          </p:txBody>
        </p:sp>
        <p:sp>
          <p:nvSpPr>
            <p:cNvPr id="978" name="X2: [0.5,1]"/>
            <p:cNvSpPr txBox="1"/>
            <p:nvPr/>
          </p:nvSpPr>
          <p:spPr>
            <a:xfrm>
              <a:off x="2821347" y="1682589"/>
              <a:ext cx="860546" cy="197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X2: [0.5,1]</a:t>
              </a:r>
            </a:p>
          </p:txBody>
        </p:sp>
        <p:pic>
          <p:nvPicPr>
            <p:cNvPr id="979" name="Eo_circle_green_checkmark.svg.png" descr="Eo_circle_green_checkmark.svg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1253" y="2010798"/>
              <a:ext cx="538040" cy="538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0" name="Eo_circle_green_checkmark.svg.png" descr="Eo_circle_green_checkmark.svg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982601" y="2010798"/>
              <a:ext cx="538040" cy="538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cxnSp>
          <p:nvCxnSpPr>
            <p:cNvPr id="981" name="Connection Line"/>
            <p:cNvCxnSpPr>
              <a:stCxn id="977" idx="0"/>
              <a:endCxn id="975" idx="0"/>
            </p:cNvCxnSpPr>
            <p:nvPr/>
          </p:nvCxnSpPr>
          <p:spPr>
            <a:xfrm flipV="1">
              <a:off x="430272" y="263359"/>
              <a:ext cx="1517135" cy="1517991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cxnSp>
        <p:cxnSp>
          <p:nvCxnSpPr>
            <p:cNvPr id="982" name="Connection Line"/>
            <p:cNvCxnSpPr>
              <a:stCxn id="978" idx="0"/>
              <a:endCxn id="975" idx="0"/>
            </p:cNvCxnSpPr>
            <p:nvPr/>
          </p:nvCxnSpPr>
          <p:spPr>
            <a:xfrm flipH="1" flipV="1">
              <a:off x="1947406" y="263359"/>
              <a:ext cx="1304215" cy="1517991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cxnSp>
      </p:grpSp>
      <p:pic>
        <p:nvPicPr>
          <p:cNvPr id="984" name="Lol_question_mark.png" descr="Lol_question_mark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82346" y="1577509"/>
            <a:ext cx="533769" cy="5295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6" grpId="3"/>
      <p:bldP build="whole" bldLvl="1" animBg="1" rev="0" advAuto="0" spid="968" grpId="7"/>
      <p:bldP build="whole" bldLvl="1" animBg="1" rev="0" advAuto="0" spid="964" grpId="1"/>
      <p:bldP build="whole" bldLvl="1" animBg="1" rev="0" advAuto="0" spid="985" grpId="12"/>
      <p:bldP build="whole" bldLvl="1" animBg="1" rev="0" advAuto="0" spid="983" grpId="13"/>
      <p:bldP build="whole" bldLvl="1" animBg="1" rev="0" advAuto="0" spid="973" grpId="9"/>
      <p:bldP build="whole" bldLvl="1" animBg="1" rev="0" advAuto="0" spid="972" grpId="10"/>
      <p:bldP build="whole" bldLvl="1" animBg="1" rev="0" advAuto="0" spid="965" grpId="4"/>
      <p:bldP build="whole" bldLvl="1" animBg="1" rev="0" advAuto="0" spid="974" grpId="11"/>
      <p:bldP build="whole" bldLvl="1" animBg="1" rev="0" advAuto="0" spid="967" grpId="5"/>
      <p:bldP build="whole" bldLvl="1" animBg="1" rev="0" advAuto="0" spid="970" grpId="8"/>
      <p:bldP build="whole" bldLvl="1" animBg="1" rev="0" advAuto="0" spid="969" grpId="6"/>
      <p:bldP build="whole" bldLvl="1" animBg="1" rev="0" advAuto="0" spid="98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90" name="“Real life” examp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“Real life” example </a:t>
            </a:r>
          </a:p>
        </p:txBody>
      </p:sp>
      <p:pic>
        <p:nvPicPr>
          <p:cNvPr id="991" name="Screenshot 2025-12-11 at 13.27.58.png" descr="Screenshot 2025-12-11 at 13.27.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50" y="1792578"/>
            <a:ext cx="12192000" cy="1507544"/>
          </a:xfrm>
          <a:prstGeom prst="rect">
            <a:avLst/>
          </a:prstGeom>
          <a:ln w="12700">
            <a:miter lim="400000"/>
          </a:ln>
        </p:spPr>
      </p:pic>
      <p:sp>
        <p:nvSpPr>
          <p:cNvPr id="992" name="Industrial Use Case…"/>
          <p:cNvSpPr txBox="1"/>
          <p:nvPr/>
        </p:nvSpPr>
        <p:spPr>
          <a:xfrm>
            <a:off x="507071" y="3696494"/>
            <a:ext cx="11215959" cy="717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00526" indent="-200526">
              <a:lnSpc>
                <a:spcPct val="150000"/>
              </a:lnSpc>
              <a:buClr>
                <a:srgbClr val="E50019"/>
              </a:buClr>
              <a:buSzPct val="100000"/>
              <a:buChar char="•"/>
              <a:defRPr sz="2000"/>
            </a:pPr>
            <a:r>
              <a:t>Industrial Use Case </a:t>
            </a:r>
          </a:p>
          <a:p>
            <a:pPr marL="200526" indent="-200526">
              <a:lnSpc>
                <a:spcPct val="150000"/>
              </a:lnSpc>
              <a:buClr>
                <a:srgbClr val="E50019"/>
              </a:buClr>
              <a:buSzPct val="100000"/>
              <a:buChar char="•"/>
              <a:defRPr sz="2000"/>
            </a:pPr>
            <a:r>
              <a:t>3133 subproblems to solve!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95" name="Existing heuristics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Existing heuristics:</a:t>
            </a:r>
          </a:p>
        </p:txBody>
      </p:sp>
      <p:sp>
        <p:nvSpPr>
          <p:cNvPr id="996" name="Random…"/>
          <p:cNvSpPr txBox="1"/>
          <p:nvPr/>
        </p:nvSpPr>
        <p:spPr>
          <a:xfrm>
            <a:off x="326900" y="1281374"/>
            <a:ext cx="5295025" cy="1151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28600" indent="-228600">
              <a:lnSpc>
                <a:spcPct val="150000"/>
              </a:lnSpc>
              <a:buSzPct val="100000"/>
              <a:buChar char="•"/>
              <a:defRPr sz="2000"/>
            </a:pPr>
            <a:r>
              <a:t>Random </a:t>
            </a:r>
          </a:p>
          <a:p>
            <a:pPr marL="228600" indent="-228600">
              <a:lnSpc>
                <a:spcPct val="150000"/>
              </a:lnSpc>
              <a:buSzPct val="100000"/>
              <a:buChar char="•"/>
              <a:defRPr sz="2000"/>
            </a:pPr>
            <a:r>
              <a:t>Largest interval </a:t>
            </a:r>
          </a:p>
          <a:p>
            <a:pPr marL="228600" indent="-228600">
              <a:lnSpc>
                <a:spcPct val="150000"/>
              </a:lnSpc>
              <a:buSzPct val="100000"/>
              <a:buChar char="•"/>
              <a:defRPr sz="2000"/>
            </a:pPr>
            <a:r>
              <a:t>Gradient Smear [ReluVal, Wang 2018]</a:t>
            </a:r>
          </a:p>
        </p:txBody>
      </p:sp>
      <p:grpSp>
        <p:nvGrpSpPr>
          <p:cNvPr id="1009" name="Group"/>
          <p:cNvGrpSpPr/>
          <p:nvPr/>
        </p:nvGrpSpPr>
        <p:grpSpPr>
          <a:xfrm>
            <a:off x="4745528" y="1512683"/>
            <a:ext cx="7540008" cy="4680298"/>
            <a:chOff x="0" y="0"/>
            <a:chExt cx="7540007" cy="4680296"/>
          </a:xfrm>
        </p:grpSpPr>
        <p:sp>
          <p:nvSpPr>
            <p:cNvPr id="1014" name="Connection Line"/>
            <p:cNvSpPr/>
            <p:nvPr/>
          </p:nvSpPr>
          <p:spPr>
            <a:xfrm>
              <a:off x="3579740" y="1046926"/>
              <a:ext cx="239967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/>
            </a:p>
          </p:txBody>
        </p:sp>
        <p:grpSp>
          <p:nvGrpSpPr>
            <p:cNvPr id="1008" name="Group"/>
            <p:cNvGrpSpPr/>
            <p:nvPr/>
          </p:nvGrpSpPr>
          <p:grpSpPr>
            <a:xfrm>
              <a:off x="0" y="-1"/>
              <a:ext cx="7540008" cy="4680298"/>
              <a:chOff x="0" y="0"/>
              <a:chExt cx="7540007" cy="4680296"/>
            </a:xfrm>
          </p:grpSpPr>
          <p:sp>
            <p:nvSpPr>
              <p:cNvPr id="998" name="Rectangle"/>
              <p:cNvSpPr/>
              <p:nvPr/>
            </p:nvSpPr>
            <p:spPr>
              <a:xfrm>
                <a:off x="1286336" y="1813589"/>
                <a:ext cx="993225" cy="219749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015" name="Connection Line"/>
              <p:cNvSpPr/>
              <p:nvPr/>
            </p:nvSpPr>
            <p:spPr>
              <a:xfrm>
                <a:off x="2279631" y="1046926"/>
                <a:ext cx="3874923" cy="198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766" fill="norm" stroke="1" extrusionOk="0">
                    <a:moveTo>
                      <a:pt x="0" y="19319"/>
                    </a:moveTo>
                    <a:cubicBezTo>
                      <a:pt x="10530" y="21600"/>
                      <a:pt x="17730" y="15160"/>
                      <a:pt x="21600" y="0"/>
                    </a:cubicBezTo>
                  </a:path>
                </a:pathLst>
              </a:custGeom>
              <a:noFill/>
              <a:ln w="25400" cap="flat">
                <a:solidFill>
                  <a:srgbClr val="E60119"/>
                </a:solidFill>
                <a:prstDash val="solid"/>
                <a:round/>
                <a:headEnd type="triangle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/>
              </a:p>
            </p:txBody>
          </p:sp>
          <p:sp>
            <p:nvSpPr>
              <p:cNvPr id="1000" name="backward pass to bound input gradients given pre-computed output bounds."/>
              <p:cNvSpPr txBox="1"/>
              <p:nvPr/>
            </p:nvSpPr>
            <p:spPr>
              <a:xfrm>
                <a:off x="3175000" y="3131080"/>
                <a:ext cx="3793605" cy="4370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lnSpc>
                    <a:spcPct val="150000"/>
                  </a:lnSpc>
                  <a:defRPr sz="1200"/>
                </a:lvl1pPr>
              </a:lstStyle>
              <a:p>
                <a:pPr/>
                <a:r>
                  <a:t>backward pass to bound input gradients given pre-computed output bounds.</a:t>
                </a:r>
              </a:p>
            </p:txBody>
          </p:sp>
          <p:pic>
            <p:nvPicPr>
              <p:cNvPr id="1001" name="NN.pdf" descr="NN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6357" t="8628" r="61676" b="70850"/>
              <a:stretch>
                <a:fillRect/>
              </a:stretch>
            </p:blipFill>
            <p:spPr>
              <a:xfrm>
                <a:off x="2535876" y="406370"/>
                <a:ext cx="2438141" cy="12812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02" name="Rectangle"/>
              <p:cNvSpPr/>
              <p:nvPr/>
            </p:nvSpPr>
            <p:spPr>
              <a:xfrm>
                <a:off x="1362719" y="776658"/>
                <a:ext cx="840459" cy="540537"/>
              </a:xfrm>
              <a:prstGeom prst="rect">
                <a:avLst/>
              </a:prstGeom>
              <a:solidFill>
                <a:srgbClr val="66A9D4">
                  <a:alpha val="8462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003" name="Rectangle"/>
              <p:cNvSpPr/>
              <p:nvPr/>
            </p:nvSpPr>
            <p:spPr>
              <a:xfrm>
                <a:off x="5975404" y="639955"/>
                <a:ext cx="358299" cy="813942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004" name="Over-approximation of the outputs (symbolic intervals for ReluVal)"/>
              <p:cNvSpPr txBox="1"/>
              <p:nvPr/>
            </p:nvSpPr>
            <p:spPr>
              <a:xfrm>
                <a:off x="4769100" y="0"/>
                <a:ext cx="2770908" cy="4370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lnSpc>
                    <a:spcPct val="150000"/>
                  </a:lnSpc>
                  <a:defRPr sz="1200"/>
                </a:lvl1pPr>
              </a:lstStyle>
              <a:p>
                <a:pPr/>
                <a:r>
                  <a:t>Over-approximation of the outputs (symbolic intervals for ReluVal)</a:t>
                </a:r>
              </a:p>
            </p:txBody>
          </p:sp>
          <p:grpSp>
            <p:nvGrpSpPr>
              <p:cNvPr id="1007" name="Group"/>
              <p:cNvGrpSpPr/>
              <p:nvPr/>
            </p:nvGrpSpPr>
            <p:grpSpPr>
              <a:xfrm>
                <a:off x="0" y="1436396"/>
                <a:ext cx="3793605" cy="3243901"/>
                <a:chOff x="0" y="0"/>
                <a:chExt cx="3793604" cy="3243899"/>
              </a:xfrm>
            </p:grpSpPr>
            <p:sp>
              <p:nvSpPr>
                <p:cNvPr id="1005" name="Equation"/>
                <p:cNvSpPr txBox="1"/>
                <p:nvPr/>
              </p:nvSpPr>
              <p:spPr>
                <a:xfrm>
                  <a:off x="1653953" y="0"/>
                  <a:ext cx="260325" cy="26032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>
                      <m:oMathParaPr>
                        <m:jc m:val="centerGroup"/>
                      </m:oMathParaPr>
                      <m:oMath>
                        <m:r>
                          <a:rPr xmlns:a="http://schemas.openxmlformats.org/drawingml/2006/main" sz="37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sz="3700">
                    <a:solidFill>
                      <a:srgbClr val="262626"/>
                    </a:solidFill>
                  </a:endParaRPr>
                </a:p>
              </p:txBody>
            </p:sp>
            <p:sp>
              <p:nvSpPr>
                <p:cNvPr id="1006" name="Final score: largest upper bound times input width"/>
                <p:cNvSpPr txBox="1"/>
                <p:nvPr/>
              </p:nvSpPr>
              <p:spPr>
                <a:xfrm>
                  <a:off x="0" y="3071085"/>
                  <a:ext cx="3793605" cy="17281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>
                    <a:lnSpc>
                      <a:spcPct val="150000"/>
                    </a:lnSpc>
                    <a:defRPr sz="1200"/>
                  </a:lvl1pPr>
                </a:lstStyle>
                <a:p>
                  <a:pPr/>
                  <a:r>
                    <a:t>Final score: largest upper bound times input width</a:t>
                  </a:r>
                </a:p>
              </p:txBody>
            </p:sp>
          </p:grpSp>
        </p:grpSp>
      </p:grpSp>
      <p:grpSp>
        <p:nvGrpSpPr>
          <p:cNvPr id="1012" name="Group"/>
          <p:cNvGrpSpPr/>
          <p:nvPr/>
        </p:nvGrpSpPr>
        <p:grpSpPr>
          <a:xfrm>
            <a:off x="383171" y="3286965"/>
            <a:ext cx="9774192" cy="1330616"/>
            <a:chOff x="0" y="0"/>
            <a:chExt cx="9774190" cy="1330614"/>
          </a:xfrm>
        </p:grpSpPr>
        <p:sp>
          <p:nvSpPr>
            <p:cNvPr id="1010" name="Our proposal: reuse information already computed during the over-approximation"/>
            <p:cNvSpPr txBox="1"/>
            <p:nvPr/>
          </p:nvSpPr>
          <p:spPr>
            <a:xfrm>
              <a:off x="0" y="178834"/>
              <a:ext cx="4117288" cy="1151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150000"/>
                </a:lnSpc>
                <a:defRPr b="1" sz="2000"/>
              </a:lvl1pPr>
            </a:lstStyle>
            <a:p>
              <a:pPr/>
              <a:r>
                <a:t>Our proposal: reuse information already computed during the over-approximation</a:t>
              </a:r>
            </a:p>
          </p:txBody>
        </p:sp>
        <p:sp>
          <p:nvSpPr>
            <p:cNvPr id="1011" name="Multiplication Sign"/>
            <p:cNvSpPr/>
            <p:nvPr/>
          </p:nvSpPr>
          <p:spPr>
            <a:xfrm>
              <a:off x="8504190" y="0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577" fill="norm" stroke="1" extrusionOk="0">
                  <a:moveTo>
                    <a:pt x="3398" y="1"/>
                  </a:moveTo>
                  <a:cubicBezTo>
                    <a:pt x="3368" y="1"/>
                    <a:pt x="3338" y="12"/>
                    <a:pt x="3315" y="35"/>
                  </a:cubicBezTo>
                  <a:lnTo>
                    <a:pt x="35" y="3315"/>
                  </a:lnTo>
                  <a:cubicBezTo>
                    <a:pt x="-11" y="3361"/>
                    <a:pt x="-11" y="3434"/>
                    <a:pt x="35" y="3480"/>
                  </a:cubicBezTo>
                  <a:lnTo>
                    <a:pt x="7290" y="10733"/>
                  </a:lnTo>
                  <a:cubicBezTo>
                    <a:pt x="7320" y="10764"/>
                    <a:pt x="7320" y="10813"/>
                    <a:pt x="7290" y="10843"/>
                  </a:cubicBezTo>
                  <a:lnTo>
                    <a:pt x="35" y="18098"/>
                  </a:lnTo>
                  <a:cubicBezTo>
                    <a:pt x="-11" y="18144"/>
                    <a:pt x="-11" y="18217"/>
                    <a:pt x="35" y="18263"/>
                  </a:cubicBezTo>
                  <a:lnTo>
                    <a:pt x="3315" y="21543"/>
                  </a:lnTo>
                  <a:cubicBezTo>
                    <a:pt x="3361" y="21589"/>
                    <a:pt x="3434" y="21589"/>
                    <a:pt x="3480" y="21543"/>
                  </a:cubicBezTo>
                  <a:lnTo>
                    <a:pt x="10733" y="14288"/>
                  </a:lnTo>
                  <a:cubicBezTo>
                    <a:pt x="10764" y="14258"/>
                    <a:pt x="10814" y="14258"/>
                    <a:pt x="10845" y="14288"/>
                  </a:cubicBezTo>
                  <a:lnTo>
                    <a:pt x="18098" y="21543"/>
                  </a:lnTo>
                  <a:cubicBezTo>
                    <a:pt x="18144" y="21589"/>
                    <a:pt x="18217" y="21589"/>
                    <a:pt x="18263" y="21543"/>
                  </a:cubicBezTo>
                  <a:lnTo>
                    <a:pt x="21543" y="18263"/>
                  </a:lnTo>
                  <a:cubicBezTo>
                    <a:pt x="21589" y="18217"/>
                    <a:pt x="21589" y="18144"/>
                    <a:pt x="21543" y="18098"/>
                  </a:cubicBezTo>
                  <a:lnTo>
                    <a:pt x="14288" y="10845"/>
                  </a:lnTo>
                  <a:cubicBezTo>
                    <a:pt x="14258" y="10814"/>
                    <a:pt x="14258" y="10764"/>
                    <a:pt x="14288" y="10733"/>
                  </a:cubicBezTo>
                  <a:lnTo>
                    <a:pt x="21543" y="3480"/>
                  </a:lnTo>
                  <a:cubicBezTo>
                    <a:pt x="21588" y="3434"/>
                    <a:pt x="21588" y="3360"/>
                    <a:pt x="21543" y="3315"/>
                  </a:cubicBezTo>
                  <a:lnTo>
                    <a:pt x="18263" y="35"/>
                  </a:lnTo>
                  <a:cubicBezTo>
                    <a:pt x="18217" y="-11"/>
                    <a:pt x="18144" y="-11"/>
                    <a:pt x="18098" y="35"/>
                  </a:cubicBezTo>
                  <a:lnTo>
                    <a:pt x="10845" y="7290"/>
                  </a:lnTo>
                  <a:cubicBezTo>
                    <a:pt x="10814" y="7320"/>
                    <a:pt x="10765" y="7320"/>
                    <a:pt x="10735" y="7290"/>
                  </a:cubicBezTo>
                  <a:lnTo>
                    <a:pt x="3480" y="35"/>
                  </a:lnTo>
                  <a:cubicBezTo>
                    <a:pt x="3457" y="12"/>
                    <a:pt x="3428" y="1"/>
                    <a:pt x="3398" y="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013" name="Google Shape;448;g25ef6e5b4ca_0_0"/>
          <p:cNvSpPr txBox="1"/>
          <p:nvPr/>
        </p:nvSpPr>
        <p:spPr>
          <a:xfrm>
            <a:off x="782325" y="6394092"/>
            <a:ext cx="8747750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1200">
                <a:solidFill>
                  <a:srgbClr val="8B8B8B"/>
                </a:solidFill>
              </a:defRPr>
            </a:lvl1pPr>
          </a:lstStyle>
          <a:p>
            <a:pPr/>
            <a:r>
              <a:t>Formal Security Analysis of Neural Networks using Symbolic Intervals [Wang 2018]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9" grpId="1"/>
      <p:bldP build="whole" bldLvl="1" animBg="1" rev="0" advAuto="0" spid="101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18" name="ReCIPH: (Relational coefficient for input partitioning heuristic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31520">
              <a:defRPr sz="2560"/>
            </a:lvl1pPr>
          </a:lstStyle>
          <a:p>
            <a:pPr/>
            <a:r>
              <a:t>ReCIPH: (Relational coefficient for input partitioning heuristic)</a:t>
            </a:r>
          </a:p>
        </p:txBody>
      </p:sp>
      <p:sp>
        <p:nvSpPr>
          <p:cNvPr id="1019" name="ReCIPH score for the input…"/>
          <p:cNvSpPr txBox="1"/>
          <p:nvPr/>
        </p:nvSpPr>
        <p:spPr>
          <a:xfrm>
            <a:off x="758626" y="2792212"/>
            <a:ext cx="6467855" cy="127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200526" indent="-200526">
              <a:lnSpc>
                <a:spcPct val="150000"/>
              </a:lnSpc>
              <a:buClr>
                <a:srgbClr val="E50119"/>
              </a:buClr>
              <a:buSzPct val="100000"/>
              <a:buChar char="•"/>
              <a:defRPr sz="2000"/>
            </a:pPr>
            <a:r>
              <a:t>ReCIPH score for the input </a:t>
            </a:r>
            <a14:m>
              <m:oMath>
                <m:sSub>
                  <m:e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x</m:t>
                    </m:r>
                  </m:e>
                  <m:sub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i</m:t>
                    </m:r>
                  </m:sub>
                </m:sSub>
                <m:r>
                  <a:rPr xmlns:a="http://schemas.openxmlformats.org/drawingml/2006/main" sz="2400" i="1">
                    <a:solidFill>
                      <a:srgbClr val="262626"/>
                    </a:solidFill>
                    <a:latin typeface="Cambria Math" panose="02040503050406030204" pitchFamily="18" charset="0"/>
                  </a:rPr>
                  <m:t>=</m:t>
                </m:r>
                <m:f>
                  <m:fPr>
                    <m:ctrlP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|</m:t>
                    </m:r>
                    <m:limLow>
                      <m:e>
                        <m:sSub>
                          <m:e>
                            <m:r>
                              <a:rPr xmlns:a="http://schemas.openxmlformats.org/drawingml/2006/main" sz="2400" i="1">
                                <a:solidFill>
                                  <a:srgbClr val="262626"/>
                                </a:solidFill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  <m:sub>
                            <m:r>
                              <a:rPr xmlns:a="http://schemas.openxmlformats.org/drawingml/2006/main" sz="2400" i="1">
                                <a:solidFill>
                                  <a:srgbClr val="262626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e>
                      <m:lim>
                        <m:r>
                          <a:rPr xmlns:a="http://schemas.openxmlformats.org/drawingml/2006/main" sz="24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¯</m:t>
                        </m:r>
                      </m:lim>
                    </m:limLow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|</m:t>
                    </m:r>
                    <m:bar>
                      <m:barPr>
                        <m:ctrlPr>
                          <a:rPr xmlns:a="http://schemas.openxmlformats.org/drawingml/2006/main" sz="24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  <m:pos m:val="top"/>
                      </m:barPr>
                      <m:e>
                        <m:sSub>
                          <m:e>
                            <m:r>
                              <a:rPr xmlns:a="http://schemas.openxmlformats.org/drawingml/2006/main" sz="2400" i="1">
                                <a:solidFill>
                                  <a:srgbClr val="262626"/>
                                </a:solidFill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  <m:sub>
                            <m:r>
                              <a:rPr xmlns:a="http://schemas.openxmlformats.org/drawingml/2006/main" sz="2400" i="1">
                                <a:solidFill>
                                  <a:srgbClr val="262626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e>
                    </m:bar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|</m:t>
                    </m:r>
                  </m:num>
                  <m:den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2</m:t>
                    </m:r>
                  </m:den>
                </m:f>
                <m:r>
                  <a:rPr xmlns:a="http://schemas.openxmlformats.org/drawingml/2006/main" sz="2400" i="1">
                    <a:solidFill>
                      <a:srgbClr val="262626"/>
                    </a:solidFill>
                    <a:latin typeface="Cambria Math" panose="02040503050406030204" pitchFamily="18" charset="0"/>
                  </a:rPr>
                  <m:t>⋅</m:t>
                </m:r>
                <m:r>
                  <a:rPr xmlns:a="http://schemas.openxmlformats.org/drawingml/2006/main" sz="2400" i="1">
                    <a:solidFill>
                      <a:srgbClr val="262626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u</m:t>
                    </m:r>
                  </m:e>
                  <m:sub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i</m:t>
                    </m:r>
                  </m:sub>
                </m:sSub>
                <m:r>
                  <a:rPr xmlns:a="http://schemas.openxmlformats.org/drawingml/2006/main" sz="2400" i="1">
                    <a:solidFill>
                      <a:srgbClr val="262626"/>
                    </a:solidFill>
                    <a:latin typeface="Cambria Math" panose="02040503050406030204" pitchFamily="18" charset="0"/>
                  </a:rPr>
                  <m:t>-</m:t>
                </m:r>
                <m:sSub>
                  <m:e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l</m:t>
                    </m:r>
                  </m:e>
                  <m:sub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i</m:t>
                    </m:r>
                  </m:sub>
                </m:sSub>
                <m:r>
                  <a:rPr xmlns:a="http://schemas.openxmlformats.org/drawingml/2006/main" sz="2400" i="1">
                    <a:solidFill>
                      <a:srgbClr val="262626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</a:p>
          <a:p>
            <a:pPr marL="200526" indent="-200526">
              <a:lnSpc>
                <a:spcPct val="150000"/>
              </a:lnSpc>
              <a:buClr>
                <a:srgbClr val="E50119"/>
              </a:buClr>
              <a:buSzPct val="100000"/>
              <a:buChar char="•"/>
              <a:defRPr sz="2000"/>
            </a:pPr>
            <a:r>
              <a:t>Variable to split first: highest ReCIPH score </a:t>
            </a:r>
          </a:p>
        </p:txBody>
      </p:sp>
      <p:sp>
        <p:nvSpPr>
          <p:cNvPr id="1020" name="Text"/>
          <p:cNvSpPr txBox="1"/>
          <p:nvPr/>
        </p:nvSpPr>
        <p:spPr>
          <a:xfrm>
            <a:off x="668808" y="4577601"/>
            <a:ext cx="127001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b="1" sz="2000"/>
            </a:pPr>
          </a:p>
        </p:txBody>
      </p:sp>
      <p:grpSp>
        <p:nvGrpSpPr>
          <p:cNvPr id="1023" name="Group"/>
          <p:cNvGrpSpPr/>
          <p:nvPr/>
        </p:nvGrpSpPr>
        <p:grpSpPr>
          <a:xfrm>
            <a:off x="894513" y="1561568"/>
            <a:ext cx="10566684" cy="854939"/>
            <a:chOff x="0" y="0"/>
            <a:chExt cx="10566683" cy="854938"/>
          </a:xfrm>
        </p:grpSpPr>
        <p:pic>
          <p:nvPicPr>
            <p:cNvPr id="102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0" y="244509"/>
              <a:ext cx="4510054" cy="3659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601132" y="0"/>
              <a:ext cx="4965552" cy="854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019" grpId="2"/>
      <p:bldP build="whole" bldLvl="1" animBg="1" rev="0" advAuto="0" spid="102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28" name="Impact on our use ca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Impact on our use case</a:t>
            </a:r>
          </a:p>
        </p:txBody>
      </p:sp>
      <p:pic>
        <p:nvPicPr>
          <p:cNvPr id="1029" name="splitting_comparison.png" descr="splitting_comparis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8594" y="1154095"/>
            <a:ext cx="9900356" cy="4664248"/>
          </a:xfrm>
          <a:prstGeom prst="rect">
            <a:avLst/>
          </a:prstGeom>
          <a:ln w="12700">
            <a:miter lim="400000"/>
          </a:ln>
        </p:spPr>
      </p:pic>
      <p:sp>
        <p:nvSpPr>
          <p:cNvPr id="1030" name="879 subproblems"/>
          <p:cNvSpPr txBox="1"/>
          <p:nvPr/>
        </p:nvSpPr>
        <p:spPr>
          <a:xfrm>
            <a:off x="9014344" y="2613528"/>
            <a:ext cx="3307428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50000"/>
              </a:lnSpc>
              <a:defRPr sz="2000"/>
            </a:lvl1pPr>
          </a:lstStyle>
          <a:p>
            <a:pPr/>
            <a:r>
              <a:t>879 subproblems</a:t>
            </a:r>
          </a:p>
        </p:txBody>
      </p:sp>
      <p:sp>
        <p:nvSpPr>
          <p:cNvPr id="1031" name="3113 subproblems"/>
          <p:cNvSpPr txBox="1"/>
          <p:nvPr/>
        </p:nvSpPr>
        <p:spPr>
          <a:xfrm>
            <a:off x="8970000" y="1042661"/>
            <a:ext cx="2083644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3113 subproblems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36" name="ACAS Xu benchmar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>
              <a:defRPr>
                <a:solidFill>
                  <a:schemeClr val="accent4">
                    <a:satOff val="-24172"/>
                    <a:lumOff val="-13372"/>
                  </a:schemeClr>
                </a:solidFill>
              </a:defRPr>
            </a:pPr>
            <a:r>
              <a:t>ACAS Xu benchmark</a:t>
            </a:r>
          </a:p>
        </p:txBody>
      </p:sp>
      <p:graphicFrame>
        <p:nvGraphicFramePr>
          <p:cNvPr id="1037" name="Google Shape;465;g25ef6e5b4ca_0_443"/>
          <p:cNvGraphicFramePr/>
          <p:nvPr/>
        </p:nvGraphicFramePr>
        <p:xfrm>
          <a:off x="1472496" y="1751052"/>
          <a:ext cx="9053333" cy="311010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260951"/>
                <a:gridCol w="2260951"/>
                <a:gridCol w="2260951"/>
                <a:gridCol w="2260951"/>
              </a:tblGrid>
              <a:tr h="4647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Properties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601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Width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601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ReCIPH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601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Gradient Smear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60119"/>
                    </a:solidFill>
                  </a:tcPr>
                </a:tc>
              </a:tr>
              <a:tr h="439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1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68 567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15 289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16 521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439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3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319 306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16 140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209 924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439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4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25 906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1 828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2 206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439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5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142 637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7 023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29 169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439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9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3 055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2 395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3 877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439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10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1 331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335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217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38" name="Reported metric: number of subproblems"/>
          <p:cNvSpPr txBox="1"/>
          <p:nvPr/>
        </p:nvSpPr>
        <p:spPr>
          <a:xfrm>
            <a:off x="1478021" y="1323387"/>
            <a:ext cx="4938416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sz="2000"/>
            </a:pPr>
            <a:r>
              <a:t>Reported metric: </a:t>
            </a:r>
            <a:r>
              <a:rPr b="1"/>
              <a:t>number of subproblems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41" name="Wider applica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Wider applicability</a:t>
            </a:r>
          </a:p>
        </p:txBody>
      </p:sp>
      <p:grpSp>
        <p:nvGrpSpPr>
          <p:cNvPr id="1049" name="Group"/>
          <p:cNvGrpSpPr/>
          <p:nvPr/>
        </p:nvGrpSpPr>
        <p:grpSpPr>
          <a:xfrm>
            <a:off x="965141" y="1270699"/>
            <a:ext cx="9728427" cy="1378989"/>
            <a:chOff x="0" y="0"/>
            <a:chExt cx="9728425" cy="1378987"/>
          </a:xfrm>
        </p:grpSpPr>
        <p:grpSp>
          <p:nvGrpSpPr>
            <p:cNvPr id="1047" name="Group"/>
            <p:cNvGrpSpPr/>
            <p:nvPr/>
          </p:nvGrpSpPr>
          <p:grpSpPr>
            <a:xfrm>
              <a:off x="4591682" y="0"/>
              <a:ext cx="5136744" cy="1378988"/>
              <a:chOff x="0" y="0"/>
              <a:chExt cx="5136742" cy="1378987"/>
            </a:xfrm>
          </p:grpSpPr>
          <p:pic>
            <p:nvPicPr>
              <p:cNvPr id="1042" name="Screenshot 2025-12-13 at 17.07.22.png" descr="Screenshot 2025-12-13 at 17.07.22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109016" y="0"/>
                <a:ext cx="1027727" cy="12107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046" name="Group"/>
              <p:cNvGrpSpPr/>
              <p:nvPr/>
            </p:nvGrpSpPr>
            <p:grpSpPr>
              <a:xfrm>
                <a:off x="0" y="123618"/>
                <a:ext cx="3620202" cy="1255370"/>
                <a:chOff x="0" y="0"/>
                <a:chExt cx="3620201" cy="1255369"/>
              </a:xfrm>
            </p:grpSpPr>
            <p:pic>
              <p:nvPicPr>
                <p:cNvPr id="1043" name="NN.pdf" descr="NN.pdf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16357" t="8628" r="61676" b="70850"/>
                <a:stretch>
                  <a:fillRect/>
                </a:stretch>
              </p:blipFill>
              <p:spPr>
                <a:xfrm>
                  <a:off x="0" y="0"/>
                  <a:ext cx="2388955" cy="125537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44" name="libra.png" descr="libra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2525887" y="267344"/>
                  <a:ext cx="617062" cy="54128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45" name="Lol_question_mark.png" descr="Lol_question_mark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3279922" y="369181"/>
                  <a:ext cx="340280" cy="33760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1048" name="LIBRA (Fairness analysis)"/>
            <p:cNvSpPr txBox="1"/>
            <p:nvPr/>
          </p:nvSpPr>
          <p:spPr>
            <a:xfrm>
              <a:off x="0" y="547598"/>
              <a:ext cx="3135219" cy="2837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200526" indent="-200526">
                <a:lnSpc>
                  <a:spcPct val="150000"/>
                </a:lnSpc>
                <a:buClr>
                  <a:srgbClr val="E60119"/>
                </a:buClr>
                <a:buSzPct val="100000"/>
                <a:buChar char="•"/>
                <a:defRPr sz="2000"/>
              </a:lvl1pPr>
            </a:lstStyle>
            <a:p>
              <a:pPr/>
              <a:r>
                <a:t>LIBRA (Fairness analysis)</a:t>
              </a:r>
            </a:p>
          </p:txBody>
        </p:sp>
      </p:grpSp>
      <p:sp>
        <p:nvSpPr>
          <p:cNvPr id="1050" name="Google Shape;448;g25ef6e5b4ca_0_0"/>
          <p:cNvSpPr txBox="1"/>
          <p:nvPr/>
        </p:nvSpPr>
        <p:spPr>
          <a:xfrm>
            <a:off x="782325" y="6394092"/>
            <a:ext cx="8747750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/>
          <a:p>
            <a:pPr>
              <a:defRPr sz="1200">
                <a:solidFill>
                  <a:srgbClr val="8B8B8B"/>
                </a:solidFill>
              </a:defRPr>
            </a:pPr>
            <a:r>
              <a:t>LIBRA </a:t>
            </a:r>
            <a:r>
              <a:rPr u="sng">
                <a:solidFill>
                  <a:srgbClr val="E50019"/>
                </a:solidFill>
                <a:uFill>
                  <a:solidFill>
                    <a:srgbClr val="E50019"/>
                  </a:solidFill>
                </a:uFill>
                <a:hlinkClick r:id="rId6" invalidUrl="" action="" tgtFrame="" tooltip="" history="1" highlightClick="0" endSnd="0"/>
              </a:rPr>
              <a:t>https://caterinaurban.github.io/project/libra/</a:t>
            </a:r>
            <a:r>
              <a:t> </a:t>
            </a:r>
          </a:p>
        </p:txBody>
      </p:sp>
      <p:sp>
        <p:nvSpPr>
          <p:cNvPr id="1051" name="Google Shape;448;g25ef6e5b4ca_0_0"/>
          <p:cNvSpPr txBox="1"/>
          <p:nvPr/>
        </p:nvSpPr>
        <p:spPr>
          <a:xfrm>
            <a:off x="782325" y="6305638"/>
            <a:ext cx="8747750" cy="442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1200">
                <a:solidFill>
                  <a:srgbClr val="8B8B8B"/>
                </a:solidFill>
              </a:defRPr>
            </a:lvl1pPr>
          </a:lstStyle>
          <a:p>
            <a:pPr/>
            <a:r>
              <a:t>VNN Comp 2024 report, Verifying Neural Networks with PyRAT [Lemesle 2025], The Fifth International Verification of Neural Networks Competition (VNN-COMP 2024): Summary and Results [Brix 2024]</a:t>
            </a:r>
          </a:p>
        </p:txBody>
      </p:sp>
      <p:sp>
        <p:nvSpPr>
          <p:cNvPr id="1052" name="Verification remains a hard challenge!"/>
          <p:cNvSpPr txBox="1"/>
          <p:nvPr/>
        </p:nvSpPr>
        <p:spPr>
          <a:xfrm>
            <a:off x="957467" y="5216817"/>
            <a:ext cx="4449000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200526" indent="-200526">
              <a:lnSpc>
                <a:spcPct val="150000"/>
              </a:lnSpc>
              <a:buClr>
                <a:srgbClr val="E60119"/>
              </a:buClr>
              <a:buSzPct val="100000"/>
              <a:buChar char="•"/>
              <a:defRPr sz="2000"/>
            </a:lvl1pPr>
          </a:lstStyle>
          <a:p>
            <a:pPr/>
            <a:r>
              <a:t>Verification remains a hard challenge!</a:t>
            </a:r>
          </a:p>
        </p:txBody>
      </p:sp>
      <p:grpSp>
        <p:nvGrpSpPr>
          <p:cNvPr id="1055" name="Group"/>
          <p:cNvGrpSpPr/>
          <p:nvPr/>
        </p:nvGrpSpPr>
        <p:grpSpPr>
          <a:xfrm>
            <a:off x="999008" y="3062750"/>
            <a:ext cx="10024593" cy="1530881"/>
            <a:chOff x="0" y="0"/>
            <a:chExt cx="10024591" cy="1530879"/>
          </a:xfrm>
        </p:grpSpPr>
        <p:sp>
          <p:nvSpPr>
            <p:cNvPr id="1053" name="PyRAT : 6/12 benchmarks in VNN-COMP 2024 where PyRAT finished 2 / 8 tools"/>
            <p:cNvSpPr txBox="1"/>
            <p:nvPr/>
          </p:nvSpPr>
          <p:spPr>
            <a:xfrm>
              <a:off x="0" y="406546"/>
              <a:ext cx="5050290" cy="717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200526" indent="-200526">
                <a:lnSpc>
                  <a:spcPct val="150000"/>
                </a:lnSpc>
                <a:buClr>
                  <a:srgbClr val="E60119"/>
                </a:buClr>
                <a:buSzPct val="100000"/>
                <a:buChar char="•"/>
                <a:defRPr sz="2000"/>
              </a:lvl1pPr>
            </a:lstStyle>
            <a:p>
              <a:pPr/>
              <a:r>
                <a:t>PyRAT : 6/12 benchmarks in VNN-COMP 2024 where PyRAT finished 2 / 8 tools</a:t>
              </a:r>
            </a:p>
          </p:txBody>
        </p:sp>
        <p:pic>
          <p:nvPicPr>
            <p:cNvPr id="1054" name="Logo_Version3-02.png" descr="Logo_Version3-02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933138" y="0"/>
              <a:ext cx="4091454" cy="15308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5" grpId="2"/>
      <p:bldP build="whole" bldLvl="1" animBg="1" rev="0" advAuto="0" spid="1050" grpId="1"/>
      <p:bldP build="whole" bldLvl="1" animBg="1" rev="0" advAuto="0" spid="1051" grpId="3"/>
      <p:bldP build="whole" bldLvl="1" animBg="1" rev="0" advAuto="0" spid="1052" grpId="4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58" name="Over-Approximations for Empirical Robustness"/>
          <p:cNvSpPr txBox="1"/>
          <p:nvPr>
            <p:ph type="title"/>
          </p:nvPr>
        </p:nvSpPr>
        <p:spPr>
          <a:xfrm>
            <a:off x="3771900" y="2171700"/>
            <a:ext cx="8131772" cy="2390775"/>
          </a:xfrm>
          <a:prstGeom prst="rect">
            <a:avLst/>
          </a:prstGeom>
        </p:spPr>
        <p:txBody>
          <a:bodyPr/>
          <a:lstStyle>
            <a:lvl1pPr defTabSz="813816">
              <a:defRPr sz="4806"/>
            </a:lvl1pPr>
          </a:lstStyle>
          <a:p>
            <a:pPr/>
            <a:r>
              <a:t>Over-Approximations for Empirical Robustness</a:t>
            </a:r>
          </a:p>
        </p:txBody>
      </p:sp>
      <p:sp>
        <p:nvSpPr>
          <p:cNvPr id="1059" name="Google Shape;107;p53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r">
              <a:defRPr sz="13500">
                <a:solidFill>
                  <a:srgbClr val="E60119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lide Number"/>
          <p:cNvSpPr txBox="1"/>
          <p:nvPr>
            <p:ph type="sldNum" sz="quarter" idx="2"/>
          </p:nvPr>
        </p:nvSpPr>
        <p:spPr>
          <a:xfrm>
            <a:off x="11504214" y="6394105"/>
            <a:ext cx="188859" cy="2642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92" name="The need for trustworthy AI"/>
          <p:cNvSpPr txBox="1"/>
          <p:nvPr>
            <p:ph type="title"/>
          </p:nvPr>
        </p:nvSpPr>
        <p:spPr>
          <a:xfrm>
            <a:off x="731837" y="314035"/>
            <a:ext cx="10728302" cy="634208"/>
          </a:xfrm>
          <a:prstGeom prst="rect">
            <a:avLst/>
          </a:prstGeom>
        </p:spPr>
        <p:txBody>
          <a:bodyPr/>
          <a:lstStyle/>
          <a:p>
            <a:pPr/>
            <a:r>
              <a:t>The need for trustworthy AI</a:t>
            </a:r>
          </a:p>
        </p:txBody>
      </p:sp>
      <p:pic>
        <p:nvPicPr>
          <p:cNvPr id="693" name="Screenshot 2025-12-14 at 19.43.37.png" descr="Screenshot 2025-12-14 at 19.43.3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9917" y="894788"/>
            <a:ext cx="8590089" cy="4917394"/>
          </a:xfrm>
          <a:prstGeom prst="rect">
            <a:avLst/>
          </a:prstGeom>
          <a:ln w="12700">
            <a:miter lim="400000"/>
          </a:ln>
        </p:spPr>
      </p:pic>
      <p:sp>
        <p:nvSpPr>
          <p:cNvPr id="694" name="Google Shape;448;g25ef6e5b4ca_0_0"/>
          <p:cNvSpPr txBox="1"/>
          <p:nvPr/>
        </p:nvSpPr>
        <p:spPr>
          <a:xfrm>
            <a:off x="782325" y="6394092"/>
            <a:ext cx="8747750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/>
          <a:p>
            <a:pPr>
              <a:defRPr sz="1200">
                <a:solidFill>
                  <a:srgbClr val="8B8B8B"/>
                </a:solidFill>
              </a:defRPr>
            </a:pPr>
            <a:r>
              <a:t>The AI Incident Database </a:t>
            </a:r>
            <a:r>
              <a:rPr u="sng">
                <a:solidFill>
                  <a:srgbClr val="E50019"/>
                </a:solidFill>
                <a:uFill>
                  <a:solidFill>
                    <a:srgbClr val="E50019"/>
                  </a:solidFill>
                </a:uFill>
                <a:hlinkClick r:id="rId4" invalidUrl="" action="" tgtFrame="" tooltip="" history="1" highlightClick="0" endSnd="0"/>
              </a:rPr>
              <a:t>https://incidentdatabase.ai/</a:t>
            </a:r>
            <a:r>
              <a:t> </a:t>
            </a:r>
          </a:p>
        </p:txBody>
      </p:sp>
      <p:pic>
        <p:nvPicPr>
          <p:cNvPr id="695" name="Screenshot 2025-12-14 at 19.39.32.png" descr="Screenshot 2025-12-14 at 19.39.3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88093" y="1652678"/>
            <a:ext cx="2254364" cy="1016863"/>
          </a:xfrm>
          <a:prstGeom prst="rect">
            <a:avLst/>
          </a:prstGeom>
          <a:ln>
            <a:solidFill>
              <a:srgbClr val="E60119"/>
            </a:solidFill>
          </a:ln>
        </p:spPr>
      </p:pic>
      <p:pic>
        <p:nvPicPr>
          <p:cNvPr id="696" name="Screenshot 2025-12-14 at 19.39.47.png" descr="Screenshot 2025-12-14 at 19.39.4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22208" y="1075206"/>
            <a:ext cx="2254365" cy="1192935"/>
          </a:xfrm>
          <a:prstGeom prst="rect">
            <a:avLst/>
          </a:prstGeom>
          <a:ln>
            <a:solidFill>
              <a:srgbClr val="E60119"/>
            </a:solidFill>
          </a:ln>
        </p:spPr>
      </p:pic>
      <p:pic>
        <p:nvPicPr>
          <p:cNvPr id="697" name="Screenshot 2025-12-14 at 19.41.41.png" descr="Screenshot 2025-12-14 at 19.41.4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848071" y="932119"/>
            <a:ext cx="2657773" cy="1479109"/>
          </a:xfrm>
          <a:prstGeom prst="rect">
            <a:avLst/>
          </a:prstGeom>
          <a:ln>
            <a:solidFill>
              <a:srgbClr val="E60119"/>
            </a:solidFill>
          </a:ln>
        </p:spPr>
      </p:pic>
      <p:pic>
        <p:nvPicPr>
          <p:cNvPr id="698" name="Screenshot 2025-12-14 at 19.43.13.png" descr="Screenshot 2025-12-14 at 19.43.13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734691" y="3185398"/>
            <a:ext cx="2997201" cy="2489201"/>
          </a:xfrm>
          <a:prstGeom prst="rect">
            <a:avLst/>
          </a:prstGeom>
          <a:ln>
            <a:solidFill>
              <a:srgbClr val="E60119"/>
            </a:solidFill>
          </a:ln>
        </p:spPr>
      </p:pic>
      <p:sp>
        <p:nvSpPr>
          <p:cNvPr id="699" name="More than 1200 incidents reported!"/>
          <p:cNvSpPr txBox="1"/>
          <p:nvPr/>
        </p:nvSpPr>
        <p:spPr>
          <a:xfrm>
            <a:off x="8225546" y="6072764"/>
            <a:ext cx="321459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/>
            </a:lvl1pPr>
          </a:lstStyle>
          <a:p>
            <a:pPr/>
            <a:r>
              <a:t>More than 1200 incidents reported!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8" grpId="4"/>
      <p:bldP build="whole" bldLvl="1" animBg="1" rev="0" advAuto="0" spid="696" grpId="3"/>
      <p:bldP build="whole" bldLvl="1" animBg="1" rev="0" advAuto="0" spid="697" grpId="2"/>
      <p:bldP build="whole" bldLvl="1" animBg="1" rev="0" advAuto="0" spid="69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448;g25ef6e5b4ca_0_0"/>
          <p:cNvSpPr txBox="1"/>
          <p:nvPr/>
        </p:nvSpPr>
        <p:spPr>
          <a:xfrm>
            <a:off x="782325" y="6394092"/>
            <a:ext cx="8747750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1200">
                <a:solidFill>
                  <a:srgbClr val="8B8B8B"/>
                </a:solidFill>
              </a:defRPr>
            </a:lvl1pPr>
          </a:lstStyle>
          <a:p>
            <a:pPr/>
            <a:r>
              <a:t>Explaining and Harnessing Adversarial Examples [Goodfellow 2015]</a:t>
            </a:r>
          </a:p>
        </p:txBody>
      </p:sp>
      <p:sp>
        <p:nvSpPr>
          <p:cNvPr id="1062" name="Google Shape;449;g25ef6e5b4ca_0_0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065" name="Group"/>
          <p:cNvGrpSpPr/>
          <p:nvPr/>
        </p:nvGrpSpPr>
        <p:grpSpPr>
          <a:xfrm>
            <a:off x="2966661" y="1288405"/>
            <a:ext cx="1080778" cy="2726476"/>
            <a:chOff x="0" y="0"/>
            <a:chExt cx="1080777" cy="2726474"/>
          </a:xfrm>
        </p:grpSpPr>
        <p:pic>
          <p:nvPicPr>
            <p:cNvPr id="1063" name="Screenshot 2025-12-14 at 20.23.30.png" descr="Screenshot 2025-12-14 at 20.23.30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80778" cy="10666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4" name="NN.pdf" descr="NN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6357" t="8628" r="61676" b="70850"/>
            <a:stretch>
              <a:fillRect/>
            </a:stretch>
          </p:blipFill>
          <p:spPr>
            <a:xfrm rot="5381129">
              <a:off x="-236066" y="1533619"/>
              <a:ext cx="1552891" cy="828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68" name="Group"/>
          <p:cNvGrpSpPr/>
          <p:nvPr/>
        </p:nvGrpSpPr>
        <p:grpSpPr>
          <a:xfrm>
            <a:off x="2436487" y="4117421"/>
            <a:ext cx="2325443" cy="1574810"/>
            <a:chOff x="0" y="0"/>
            <a:chExt cx="2325441" cy="1574809"/>
          </a:xfrm>
        </p:grpSpPr>
        <p:pic>
          <p:nvPicPr>
            <p:cNvPr id="1066" name="Screenshot 2025-12-14 at 20.23.30.png" descr="Screenshot 2025-12-14 at 20.23.30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30174" y="0"/>
              <a:ext cx="1080778" cy="10666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67" name="Pandas (57.7% confidence)"/>
            <p:cNvSpPr txBox="1"/>
            <p:nvPr/>
          </p:nvSpPr>
          <p:spPr>
            <a:xfrm>
              <a:off x="0" y="1377426"/>
              <a:ext cx="2325442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/>
              <a:r>
                <a:t>Pandas (57.7% confidence)</a:t>
              </a:r>
            </a:p>
          </p:txBody>
        </p:sp>
      </p:grpSp>
      <p:grpSp>
        <p:nvGrpSpPr>
          <p:cNvPr id="1071" name="Group"/>
          <p:cNvGrpSpPr/>
          <p:nvPr/>
        </p:nvGrpSpPr>
        <p:grpSpPr>
          <a:xfrm>
            <a:off x="6554030" y="4117421"/>
            <a:ext cx="2167398" cy="1574810"/>
            <a:chOff x="0" y="0"/>
            <a:chExt cx="2167396" cy="1574809"/>
          </a:xfrm>
        </p:grpSpPr>
        <p:pic>
          <p:nvPicPr>
            <p:cNvPr id="1069" name="Screenshot 2025-12-14 at 20.23.30.png" descr="Screenshot 2025-12-14 at 20.23.30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9470" y="0"/>
              <a:ext cx="1080778" cy="10666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70" name="Gibbon (99.3% confidence)"/>
            <p:cNvSpPr txBox="1"/>
            <p:nvPr/>
          </p:nvSpPr>
          <p:spPr>
            <a:xfrm>
              <a:off x="0" y="1377426"/>
              <a:ext cx="2167397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/>
              <a:r>
                <a:t>Gibbon (99.3% confidence)</a:t>
              </a:r>
            </a:p>
          </p:txBody>
        </p:sp>
      </p:grpSp>
      <p:grpSp>
        <p:nvGrpSpPr>
          <p:cNvPr id="1074" name="Group"/>
          <p:cNvGrpSpPr/>
          <p:nvPr/>
        </p:nvGrpSpPr>
        <p:grpSpPr>
          <a:xfrm>
            <a:off x="6149865" y="1275062"/>
            <a:ext cx="2975728" cy="2739819"/>
            <a:chOff x="0" y="0"/>
            <a:chExt cx="2975727" cy="2739817"/>
          </a:xfrm>
        </p:grpSpPr>
        <p:pic>
          <p:nvPicPr>
            <p:cNvPr id="1072" name="NN.pdf" descr="NN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6357" t="8628" r="61676" b="70850"/>
            <a:stretch>
              <a:fillRect/>
            </a:stretch>
          </p:blipFill>
          <p:spPr>
            <a:xfrm rot="5381129">
              <a:off x="507570" y="1546962"/>
              <a:ext cx="1552891" cy="828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3" name="Screenshot 2025-12-14 at 20.23.49.png" descr="Screenshot 2025-12-14 at 20.23.49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975728" cy="1079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75" name="Google Shape;450;g25ef6e5b4ca_0_0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Local Robustness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5" grpId="1"/>
      <p:bldP build="whole" bldLvl="1" animBg="1" rev="0" advAuto="0" spid="1068" grpId="2"/>
      <p:bldP build="whole" bldLvl="1" animBg="1" rev="0" advAuto="0" spid="1071" grpId="4"/>
      <p:bldP build="whole" bldLvl="1" animBg="1" rev="0" advAuto="0" spid="1074" grpId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78" name="Neural Network Supervised Trai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Neural Network Supervised Training</a:t>
            </a:r>
          </a:p>
        </p:txBody>
      </p:sp>
      <p:pic>
        <p:nvPicPr>
          <p:cNvPr id="1079" name="Eo_circle_green_checkmark.svg.png" descr="Eo_circle_green_checkmark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87337" y="3338827"/>
            <a:ext cx="358299" cy="3583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0" name="Line"/>
          <p:cNvSpPr/>
          <p:nvPr/>
        </p:nvSpPr>
        <p:spPr>
          <a:xfrm flipH="1">
            <a:off x="8045931" y="1964698"/>
            <a:ext cx="1518430" cy="1518429"/>
          </a:xfrm>
          <a:prstGeom prst="line">
            <a:avLst/>
          </a:prstGeom>
          <a:ln w="25400">
            <a:solidFill>
              <a:srgbClr val="D42400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081" name="Cross_red_circle.svg.png" descr="Cross_red_circle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81701" y="2546112"/>
            <a:ext cx="3556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1082" name="Line"/>
          <p:cNvSpPr/>
          <p:nvPr/>
        </p:nvSpPr>
        <p:spPr>
          <a:xfrm>
            <a:off x="7852478" y="3008992"/>
            <a:ext cx="18942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083" name="NN.pdf" descr="NN.pdf"/>
          <p:cNvPicPr>
            <a:picLocks noChangeAspect="1"/>
          </p:cNvPicPr>
          <p:nvPr/>
        </p:nvPicPr>
        <p:blipFill>
          <a:blip r:embed="rId4">
            <a:extLst/>
          </a:blip>
          <a:srcRect l="16357" t="8628" r="61676" b="70850"/>
          <a:stretch>
            <a:fillRect/>
          </a:stretch>
        </p:blipFill>
        <p:spPr>
          <a:xfrm>
            <a:off x="3234593" y="2194215"/>
            <a:ext cx="2752220" cy="1446262"/>
          </a:xfrm>
          <a:prstGeom prst="rect">
            <a:avLst/>
          </a:prstGeom>
          <a:ln w="12700">
            <a:miter lim="400000"/>
          </a:ln>
        </p:spPr>
      </p:pic>
      <p:sp>
        <p:nvSpPr>
          <p:cNvPr id="1084" name="Group"/>
          <p:cNvSpPr txBox="1"/>
          <p:nvPr/>
        </p:nvSpPr>
        <p:spPr>
          <a:xfrm>
            <a:off x="6190548" y="2770324"/>
            <a:ext cx="705773" cy="36842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10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310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sub>
                  </m:sSub>
                  <m:r>
                    <a:rPr xmlns:a="http://schemas.openxmlformats.org/drawingml/2006/main" sz="31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1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31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100">
              <a:solidFill>
                <a:srgbClr val="262626"/>
              </a:solidFill>
            </a:endParaRPr>
          </a:p>
        </p:txBody>
      </p:sp>
      <p:sp>
        <p:nvSpPr>
          <p:cNvPr id="1085" name="Line"/>
          <p:cNvSpPr/>
          <p:nvPr/>
        </p:nvSpPr>
        <p:spPr>
          <a:xfrm flipV="1">
            <a:off x="8492394" y="2020523"/>
            <a:ext cx="1" cy="15363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086" name="Multiplication Sign"/>
          <p:cNvSpPr/>
          <p:nvPr/>
        </p:nvSpPr>
        <p:spPr>
          <a:xfrm>
            <a:off x="2047010" y="2910095"/>
            <a:ext cx="173180" cy="173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087" name="Equation"/>
          <p:cNvSpPr txBox="1"/>
          <p:nvPr/>
        </p:nvSpPr>
        <p:spPr>
          <a:xfrm>
            <a:off x="1998154" y="3875268"/>
            <a:ext cx="270892" cy="25831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5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x</m:t>
                  </m:r>
                </m:oMath>
              </m:oMathPara>
            </a14:m>
            <a:endParaRPr sz="4500">
              <a:solidFill>
                <a:srgbClr val="262626"/>
              </a:solidFill>
            </a:endParaRPr>
          </a:p>
        </p:txBody>
      </p:sp>
      <p:sp>
        <p:nvSpPr>
          <p:cNvPr id="1088" name="Multiplication Sign"/>
          <p:cNvSpPr/>
          <p:nvPr/>
        </p:nvSpPr>
        <p:spPr>
          <a:xfrm>
            <a:off x="8718556" y="1851639"/>
            <a:ext cx="173180" cy="173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091" name="Group"/>
          <p:cNvGrpSpPr/>
          <p:nvPr/>
        </p:nvGrpSpPr>
        <p:grpSpPr>
          <a:xfrm>
            <a:off x="8733559" y="1265939"/>
            <a:ext cx="2467305" cy="1057915"/>
            <a:chOff x="0" y="0"/>
            <a:chExt cx="2467303" cy="1057914"/>
          </a:xfrm>
        </p:grpSpPr>
        <p:sp>
          <p:nvSpPr>
            <p:cNvPr id="1089" name="Line"/>
            <p:cNvSpPr/>
            <p:nvPr/>
          </p:nvSpPr>
          <p:spPr>
            <a:xfrm>
              <a:off x="106584" y="708596"/>
              <a:ext cx="349319" cy="34931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90" name="Error of the prediction (estimated with a loss function)"/>
            <p:cNvSpPr txBox="1"/>
            <p:nvPr/>
          </p:nvSpPr>
          <p:spPr>
            <a:xfrm>
              <a:off x="0" y="0"/>
              <a:ext cx="2467304" cy="4607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/>
              <a:r>
                <a:t>Error of the prediction (estimated with a loss function)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9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94" name="Neural Network Supervised Trai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Neural Network Supervised Training</a:t>
            </a:r>
          </a:p>
        </p:txBody>
      </p:sp>
      <p:pic>
        <p:nvPicPr>
          <p:cNvPr id="1095" name="Eo_circle_green_checkmark.svg.png" descr="Eo_circle_green_checkmark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87337" y="3338827"/>
            <a:ext cx="358299" cy="3583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6" name="Line"/>
          <p:cNvSpPr/>
          <p:nvPr/>
        </p:nvSpPr>
        <p:spPr>
          <a:xfrm flipH="1">
            <a:off x="8045931" y="1964698"/>
            <a:ext cx="1518430" cy="1518429"/>
          </a:xfrm>
          <a:prstGeom prst="line">
            <a:avLst/>
          </a:prstGeom>
          <a:ln w="25400">
            <a:solidFill>
              <a:srgbClr val="D42400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097" name="Cross_red_circle.svg.png" descr="Cross_red_circle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81701" y="2546112"/>
            <a:ext cx="3556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1098" name="Line"/>
          <p:cNvSpPr/>
          <p:nvPr/>
        </p:nvSpPr>
        <p:spPr>
          <a:xfrm>
            <a:off x="7852478" y="3008992"/>
            <a:ext cx="18942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099" name="NN.pdf" descr="NN.pdf"/>
          <p:cNvPicPr>
            <a:picLocks noChangeAspect="1"/>
          </p:cNvPicPr>
          <p:nvPr/>
        </p:nvPicPr>
        <p:blipFill>
          <a:blip r:embed="rId4">
            <a:extLst/>
          </a:blip>
          <a:srcRect l="16357" t="8628" r="61676" b="70850"/>
          <a:stretch>
            <a:fillRect/>
          </a:stretch>
        </p:blipFill>
        <p:spPr>
          <a:xfrm>
            <a:off x="3234593" y="2194215"/>
            <a:ext cx="2752220" cy="1446262"/>
          </a:xfrm>
          <a:prstGeom prst="rect">
            <a:avLst/>
          </a:prstGeom>
          <a:ln w="12700">
            <a:miter lim="400000"/>
          </a:ln>
        </p:spPr>
      </p:pic>
      <p:sp>
        <p:nvSpPr>
          <p:cNvPr id="1100" name="Group"/>
          <p:cNvSpPr txBox="1"/>
          <p:nvPr/>
        </p:nvSpPr>
        <p:spPr>
          <a:xfrm>
            <a:off x="6190548" y="2770324"/>
            <a:ext cx="759394" cy="36842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100" i="1">
                          <a:solidFill>
                            <a:srgbClr val="007585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sSup>
                        <m:e>
                          <m:r>
                            <a:rPr xmlns:a="http://schemas.openxmlformats.org/drawingml/2006/main" sz="3100" i="1">
                              <a:solidFill>
                                <a:srgbClr val="007585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p>
                          <m:r>
                            <a:rPr xmlns:a="http://schemas.openxmlformats.org/drawingml/2006/main" sz="3100" i="1">
                              <a:solidFill>
                                <a:srgbClr val="007585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sub>
                  </m:sSub>
                  <m:r>
                    <a:rPr xmlns:a="http://schemas.openxmlformats.org/drawingml/2006/main" sz="3100" i="1">
                      <a:solidFill>
                        <a:srgbClr val="007585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100" i="1">
                      <a:solidFill>
                        <a:srgbClr val="007585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3100" i="1">
                      <a:solidFill>
                        <a:srgbClr val="007585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100">
              <a:solidFill>
                <a:srgbClr val="007686"/>
              </a:solidFill>
            </a:endParaRPr>
          </a:p>
        </p:txBody>
      </p:sp>
      <p:sp>
        <p:nvSpPr>
          <p:cNvPr id="1101" name="Line"/>
          <p:cNvSpPr/>
          <p:nvPr/>
        </p:nvSpPr>
        <p:spPr>
          <a:xfrm flipV="1">
            <a:off x="8492394" y="2020523"/>
            <a:ext cx="1" cy="15363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102" name="Multiplication Sign"/>
          <p:cNvSpPr/>
          <p:nvPr/>
        </p:nvSpPr>
        <p:spPr>
          <a:xfrm>
            <a:off x="2047010" y="2910095"/>
            <a:ext cx="173180" cy="173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03" name="Equation"/>
          <p:cNvSpPr txBox="1"/>
          <p:nvPr/>
        </p:nvSpPr>
        <p:spPr>
          <a:xfrm>
            <a:off x="1998154" y="3875268"/>
            <a:ext cx="270892" cy="25831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5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x</m:t>
                  </m:r>
                </m:oMath>
              </m:oMathPara>
            </a14:m>
            <a:endParaRPr sz="4500">
              <a:solidFill>
                <a:srgbClr val="262626"/>
              </a:solidFill>
            </a:endParaRPr>
          </a:p>
        </p:txBody>
      </p:sp>
      <p:sp>
        <p:nvSpPr>
          <p:cNvPr id="1104" name="Multiplication Sign"/>
          <p:cNvSpPr/>
          <p:nvPr/>
        </p:nvSpPr>
        <p:spPr>
          <a:xfrm>
            <a:off x="8718556" y="1851639"/>
            <a:ext cx="173180" cy="173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3">
              <a:alpha val="48489"/>
            </a:schemeClr>
          </a:solidFill>
          <a:ln w="3175">
            <a:solidFill>
              <a:schemeClr val="accent3"/>
            </a:solidFill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105" name="Multiplication Sign"/>
          <p:cNvSpPr/>
          <p:nvPr/>
        </p:nvSpPr>
        <p:spPr>
          <a:xfrm>
            <a:off x="9285868" y="2405517"/>
            <a:ext cx="173180" cy="173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06" name="Updated parameters"/>
          <p:cNvSpPr txBox="1"/>
          <p:nvPr/>
        </p:nvSpPr>
        <p:spPr>
          <a:xfrm>
            <a:off x="5625959" y="3694130"/>
            <a:ext cx="2467304" cy="460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defRPr b="1">
                <a:solidFill>
                  <a:schemeClr val="accent5">
                    <a:lumOff val="-6549"/>
                  </a:schemeClr>
                </a:solidFill>
              </a:defRPr>
            </a:pPr>
            <a:r>
              <a:t>Updated parameters </a:t>
            </a:r>
            <a14:m>
              <m:oMath>
                <m:sSup>
                  <m:e>
                    <m:r>
                      <a:rPr xmlns:a="http://schemas.openxmlformats.org/drawingml/2006/main" sz="1650" i="1">
                        <a:solidFill>
                          <a:srgbClr val="007585"/>
                        </a:solidFill>
                        <a:latin typeface="Cambria Math" panose="02040503050406030204" pitchFamily="18" charset="0"/>
                      </a:rPr>
                      <m:t>θ</m:t>
                    </m:r>
                  </m:e>
                  <m:sup>
                    <m:r>
                      <a:rPr xmlns:a="http://schemas.openxmlformats.org/drawingml/2006/main" sz="1650" i="1">
                        <a:solidFill>
                          <a:srgbClr val="007585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</m:oMath>
            </a14:m>
            <a:endParaRPr>
              <a:solidFill>
                <a:srgbClr val="007686"/>
              </a:solidFill>
            </a:endParaRPr>
          </a:p>
        </p:txBody>
      </p:sp>
      <p:sp>
        <p:nvSpPr>
          <p:cNvPr id="1107" name="Line"/>
          <p:cNvSpPr/>
          <p:nvPr/>
        </p:nvSpPr>
        <p:spPr>
          <a:xfrm>
            <a:off x="8840144" y="1974535"/>
            <a:ext cx="349319" cy="349319"/>
          </a:xfrm>
          <a:prstGeom prst="line">
            <a:avLst/>
          </a:prstGeom>
          <a:ln w="25400">
            <a:solidFill>
              <a:srgbClr val="000000">
                <a:alpha val="50028"/>
              </a:srgbClr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108" name="After minimizing the error"/>
          <p:cNvSpPr txBox="1"/>
          <p:nvPr/>
        </p:nvSpPr>
        <p:spPr>
          <a:xfrm>
            <a:off x="8733559" y="1265939"/>
            <a:ext cx="2467305" cy="460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After minimizing the error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11" name="Robust Trai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>
              <a:defRPr>
                <a:solidFill>
                  <a:schemeClr val="accent5">
                    <a:lumOff val="-6549"/>
                  </a:schemeClr>
                </a:solidFill>
              </a:defRPr>
            </a:pPr>
            <a:r>
              <a:t>Robust Training</a:t>
            </a:r>
          </a:p>
        </p:txBody>
      </p:sp>
      <p:sp>
        <p:nvSpPr>
          <p:cNvPr id="1112" name="Square"/>
          <p:cNvSpPr/>
          <p:nvPr/>
        </p:nvSpPr>
        <p:spPr>
          <a:xfrm>
            <a:off x="1503635" y="2370582"/>
            <a:ext cx="1270001" cy="1270001"/>
          </a:xfrm>
          <a:prstGeom prst="rect">
            <a:avLst/>
          </a:prstGeom>
          <a:solidFill>
            <a:srgbClr val="66A9D4">
              <a:alpha val="84622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11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9801" y="3812400"/>
            <a:ext cx="537669" cy="463508"/>
          </a:xfrm>
          <a:prstGeom prst="rect">
            <a:avLst/>
          </a:prstGeom>
          <a:ln w="12700">
            <a:miter lim="400000"/>
          </a:ln>
        </p:spPr>
      </p:pic>
      <p:sp>
        <p:nvSpPr>
          <p:cNvPr id="1114" name="Google Shape;448;g25ef6e5b4ca_0_0"/>
          <p:cNvSpPr txBox="1"/>
          <p:nvPr/>
        </p:nvSpPr>
        <p:spPr>
          <a:xfrm>
            <a:off x="792485" y="6394538"/>
            <a:ext cx="8877409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1200">
                <a:solidFill>
                  <a:srgbClr val="8B8B8B"/>
                </a:solidFill>
              </a:defRPr>
            </a:lvl1pPr>
          </a:lstStyle>
          <a:p>
            <a:pPr/>
            <a:r>
              <a:t>On the Effectiveness of Interval Bound Propagation for Training Verifiably Robust Models [Gowal 2018]</a:t>
            </a:r>
          </a:p>
        </p:txBody>
      </p:sp>
      <p:sp>
        <p:nvSpPr>
          <p:cNvPr id="1115" name="Worst case of the over-approximation of the reachable space"/>
          <p:cNvSpPr txBox="1"/>
          <p:nvPr/>
        </p:nvSpPr>
        <p:spPr>
          <a:xfrm>
            <a:off x="7289784" y="1328520"/>
            <a:ext cx="3195380" cy="403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Worst case of </a:t>
            </a:r>
            <a:r>
              <a:rPr i="1"/>
              <a:t>the over-approximation</a:t>
            </a:r>
            <a:r>
              <a:t> of the reachable space</a:t>
            </a:r>
          </a:p>
        </p:txBody>
      </p:sp>
      <p:sp>
        <p:nvSpPr>
          <p:cNvPr id="1116" name="Google Shape;450;g25ef6e5b4ca_0_0"/>
          <p:cNvSpPr txBox="1"/>
          <p:nvPr/>
        </p:nvSpPr>
        <p:spPr>
          <a:xfrm>
            <a:off x="731849" y="822035"/>
            <a:ext cx="3845374" cy="63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0000"/>
              </a:lnSpc>
              <a:defRPr sz="22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Certified Training (CT)</a:t>
            </a:r>
          </a:p>
        </p:txBody>
      </p:sp>
      <p:pic>
        <p:nvPicPr>
          <p:cNvPr id="1117" name="Eo_circle_green_checkmark.svg.png" descr="Eo_circle_green_checkmark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7337" y="3338827"/>
            <a:ext cx="358299" cy="3583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8" name="Rectangle"/>
          <p:cNvSpPr/>
          <p:nvPr/>
        </p:nvSpPr>
        <p:spPr>
          <a:xfrm>
            <a:off x="8652469" y="2079929"/>
            <a:ext cx="1270001" cy="1564064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prstDash val="sysDot"/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19" name="Line"/>
          <p:cNvSpPr/>
          <p:nvPr/>
        </p:nvSpPr>
        <p:spPr>
          <a:xfrm flipV="1">
            <a:off x="8492394" y="2020523"/>
            <a:ext cx="1" cy="15363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120" name="Line"/>
          <p:cNvSpPr/>
          <p:nvPr/>
        </p:nvSpPr>
        <p:spPr>
          <a:xfrm flipH="1">
            <a:off x="8045931" y="1964698"/>
            <a:ext cx="1518429" cy="1518429"/>
          </a:xfrm>
          <a:prstGeom prst="line">
            <a:avLst/>
          </a:prstGeom>
          <a:ln w="25400">
            <a:solidFill>
              <a:srgbClr val="D42400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121" name="Cross_red_circle.svg.png" descr="Cross_red_circle.sv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81701" y="2546112"/>
            <a:ext cx="3556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2" name="Shape"/>
          <p:cNvSpPr/>
          <p:nvPr/>
        </p:nvSpPr>
        <p:spPr>
          <a:xfrm>
            <a:off x="8647487" y="2496128"/>
            <a:ext cx="813424" cy="585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734" y="0"/>
                </a:moveTo>
                <a:lnTo>
                  <a:pt x="0" y="2501"/>
                </a:lnTo>
                <a:lnTo>
                  <a:pt x="785" y="10313"/>
                </a:lnTo>
                <a:lnTo>
                  <a:pt x="12837" y="21600"/>
                </a:lnTo>
                <a:lnTo>
                  <a:pt x="20748" y="16296"/>
                </a:lnTo>
                <a:lnTo>
                  <a:pt x="21600" y="6464"/>
                </a:lnTo>
                <a:lnTo>
                  <a:pt x="15541" y="10457"/>
                </a:lnTo>
                <a:lnTo>
                  <a:pt x="12074" y="3091"/>
                </a:lnTo>
                <a:lnTo>
                  <a:pt x="4407" y="7921"/>
                </a:lnTo>
                <a:lnTo>
                  <a:pt x="5734" y="0"/>
                </a:lnTo>
                <a:close/>
              </a:path>
            </a:pathLst>
          </a:custGeom>
          <a:solidFill>
            <a:srgbClr val="6BB9DE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23" name="Line"/>
          <p:cNvSpPr/>
          <p:nvPr/>
        </p:nvSpPr>
        <p:spPr>
          <a:xfrm>
            <a:off x="7852478" y="3008992"/>
            <a:ext cx="18942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124" name="NN.pdf" descr="NN.pdf"/>
          <p:cNvPicPr>
            <a:picLocks noChangeAspect="1"/>
          </p:cNvPicPr>
          <p:nvPr/>
        </p:nvPicPr>
        <p:blipFill>
          <a:blip r:embed="rId5">
            <a:extLst/>
          </a:blip>
          <a:srcRect l="16357" t="8628" r="61676" b="70850"/>
          <a:stretch>
            <a:fillRect/>
          </a:stretch>
        </p:blipFill>
        <p:spPr>
          <a:xfrm>
            <a:off x="3234593" y="2194215"/>
            <a:ext cx="2752220" cy="1446262"/>
          </a:xfrm>
          <a:prstGeom prst="rect">
            <a:avLst/>
          </a:prstGeom>
          <a:ln w="12700">
            <a:miter lim="400000"/>
          </a:ln>
        </p:spPr>
      </p:pic>
      <p:sp>
        <p:nvSpPr>
          <p:cNvPr id="1125" name="Multiplication Sign"/>
          <p:cNvSpPr/>
          <p:nvPr/>
        </p:nvSpPr>
        <p:spPr>
          <a:xfrm>
            <a:off x="8572194" y="1966285"/>
            <a:ext cx="173180" cy="173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128" name="Group"/>
          <p:cNvGrpSpPr/>
          <p:nvPr/>
        </p:nvGrpSpPr>
        <p:grpSpPr>
          <a:xfrm>
            <a:off x="6190548" y="2770324"/>
            <a:ext cx="924670" cy="368429"/>
            <a:chOff x="0" y="0"/>
            <a:chExt cx="924669" cy="368428"/>
          </a:xfrm>
        </p:grpSpPr>
        <p:sp>
          <p:nvSpPr>
            <p:cNvPr id="1126" name="Equation"/>
            <p:cNvSpPr txBox="1"/>
            <p:nvPr/>
          </p:nvSpPr>
          <p:spPr>
            <a:xfrm>
              <a:off x="0" y="0"/>
              <a:ext cx="924670" cy="368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31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31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  <m:r>
                      <a:rPr xmlns:a="http://schemas.openxmlformats.org/drawingml/2006/main" sz="31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31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  <a:endParaRPr sz="3100">
                <a:solidFill>
                  <a:srgbClr val="262626"/>
                </a:solidFill>
              </a:endParaRPr>
            </a:p>
          </p:txBody>
        </p:sp>
        <p:sp>
          <p:nvSpPr>
            <p:cNvPr id="1127" name="Square"/>
            <p:cNvSpPr/>
            <p:nvPr/>
          </p:nvSpPr>
          <p:spPr>
            <a:xfrm>
              <a:off x="473157" y="17716"/>
              <a:ext cx="292031" cy="293873"/>
            </a:xfrm>
            <a:prstGeom prst="rect">
              <a:avLst/>
            </a:prstGeom>
            <a:solidFill>
              <a:srgbClr val="66A9D4">
                <a:alpha val="8462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31" name="Robust Trai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>
              <a:defRPr>
                <a:solidFill>
                  <a:schemeClr val="accent5">
                    <a:lumOff val="-6549"/>
                  </a:schemeClr>
                </a:solidFill>
              </a:defRPr>
            </a:pPr>
            <a:r>
              <a:t>Robust Training</a:t>
            </a:r>
          </a:p>
        </p:txBody>
      </p:sp>
      <p:sp>
        <p:nvSpPr>
          <p:cNvPr id="1132" name="Google Shape;448;g25ef6e5b4ca_0_0"/>
          <p:cNvSpPr txBox="1"/>
          <p:nvPr/>
        </p:nvSpPr>
        <p:spPr>
          <a:xfrm>
            <a:off x="792485" y="6394538"/>
            <a:ext cx="8877409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1200">
                <a:solidFill>
                  <a:srgbClr val="8B8B8B"/>
                </a:solidFill>
              </a:defRPr>
            </a:lvl1pPr>
          </a:lstStyle>
          <a:p>
            <a:pPr/>
            <a:r>
              <a:t>On the Effectiveness of Interval Bound Propagation for Training Verifiably Robust Models [Gowal 2018]</a:t>
            </a:r>
          </a:p>
        </p:txBody>
      </p:sp>
      <p:sp>
        <p:nvSpPr>
          <p:cNvPr id="1133" name="Google Shape;450;g25ef6e5b4ca_0_0"/>
          <p:cNvSpPr txBox="1"/>
          <p:nvPr/>
        </p:nvSpPr>
        <p:spPr>
          <a:xfrm>
            <a:off x="731849" y="822035"/>
            <a:ext cx="3845374" cy="63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0000"/>
              </a:lnSpc>
              <a:defRPr sz="22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Certified Training (CT)</a:t>
            </a:r>
          </a:p>
        </p:txBody>
      </p:sp>
      <p:sp>
        <p:nvSpPr>
          <p:cNvPr id="1134" name="Square"/>
          <p:cNvSpPr/>
          <p:nvPr/>
        </p:nvSpPr>
        <p:spPr>
          <a:xfrm>
            <a:off x="1498600" y="2361684"/>
            <a:ext cx="1270000" cy="1270001"/>
          </a:xfrm>
          <a:prstGeom prst="rect">
            <a:avLst/>
          </a:prstGeom>
          <a:solidFill>
            <a:srgbClr val="66A9D4">
              <a:alpha val="84622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11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4766" y="3803502"/>
            <a:ext cx="537668" cy="463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6" name="Eo_circle_green_checkmark.svg.png" descr="Eo_circle_green_checkmark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2302" y="3329929"/>
            <a:ext cx="358299" cy="3583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7" name="Rectangle"/>
          <p:cNvSpPr/>
          <p:nvPr/>
        </p:nvSpPr>
        <p:spPr>
          <a:xfrm>
            <a:off x="9091049" y="2488360"/>
            <a:ext cx="889886" cy="1095935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prstDash val="sysDot"/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38" name="Line"/>
          <p:cNvSpPr/>
          <p:nvPr/>
        </p:nvSpPr>
        <p:spPr>
          <a:xfrm flipV="1">
            <a:off x="8487359" y="2011625"/>
            <a:ext cx="1" cy="15363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139" name="Line"/>
          <p:cNvSpPr/>
          <p:nvPr/>
        </p:nvSpPr>
        <p:spPr>
          <a:xfrm flipH="1">
            <a:off x="8040895" y="1955800"/>
            <a:ext cx="1518430" cy="1518429"/>
          </a:xfrm>
          <a:prstGeom prst="line">
            <a:avLst/>
          </a:prstGeom>
          <a:ln w="25400">
            <a:solidFill>
              <a:srgbClr val="D42400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140" name="Cross_red_circle.svg.png" descr="Cross_red_circle.sv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76665" y="2537214"/>
            <a:ext cx="3556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41" name="Shape"/>
          <p:cNvSpPr/>
          <p:nvPr/>
        </p:nvSpPr>
        <p:spPr>
          <a:xfrm>
            <a:off x="9150345" y="2855373"/>
            <a:ext cx="644294" cy="463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734" y="0"/>
                </a:moveTo>
                <a:lnTo>
                  <a:pt x="0" y="2501"/>
                </a:lnTo>
                <a:lnTo>
                  <a:pt x="785" y="10313"/>
                </a:lnTo>
                <a:lnTo>
                  <a:pt x="12837" y="21600"/>
                </a:lnTo>
                <a:lnTo>
                  <a:pt x="20748" y="16296"/>
                </a:lnTo>
                <a:lnTo>
                  <a:pt x="21600" y="6464"/>
                </a:lnTo>
                <a:lnTo>
                  <a:pt x="15541" y="10457"/>
                </a:lnTo>
                <a:lnTo>
                  <a:pt x="12074" y="3091"/>
                </a:lnTo>
                <a:lnTo>
                  <a:pt x="4407" y="7921"/>
                </a:lnTo>
                <a:lnTo>
                  <a:pt x="5734" y="0"/>
                </a:lnTo>
                <a:close/>
              </a:path>
            </a:pathLst>
          </a:custGeom>
          <a:solidFill>
            <a:srgbClr val="6BB9DE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42" name="Line"/>
          <p:cNvSpPr/>
          <p:nvPr/>
        </p:nvSpPr>
        <p:spPr>
          <a:xfrm>
            <a:off x="7847443" y="3000094"/>
            <a:ext cx="189426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143" name="NN.pdf" descr="NN.pdf"/>
          <p:cNvPicPr>
            <a:picLocks noChangeAspect="1"/>
          </p:cNvPicPr>
          <p:nvPr/>
        </p:nvPicPr>
        <p:blipFill>
          <a:blip r:embed="rId5">
            <a:extLst/>
          </a:blip>
          <a:srcRect l="16357" t="8628" r="61676" b="70850"/>
          <a:stretch>
            <a:fillRect/>
          </a:stretch>
        </p:blipFill>
        <p:spPr>
          <a:xfrm>
            <a:off x="3229557" y="2185317"/>
            <a:ext cx="2752220" cy="1446262"/>
          </a:xfrm>
          <a:prstGeom prst="rect">
            <a:avLst/>
          </a:prstGeom>
          <a:ln w="12700">
            <a:miter lim="400000"/>
          </a:ln>
        </p:spPr>
      </p:pic>
      <p:sp>
        <p:nvSpPr>
          <p:cNvPr id="1144" name="Multiplication Sign"/>
          <p:cNvSpPr/>
          <p:nvPr/>
        </p:nvSpPr>
        <p:spPr>
          <a:xfrm>
            <a:off x="9005726" y="2419291"/>
            <a:ext cx="173180" cy="173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45" name="Equation"/>
          <p:cNvSpPr txBox="1"/>
          <p:nvPr/>
        </p:nvSpPr>
        <p:spPr>
          <a:xfrm>
            <a:off x="6147413" y="2761426"/>
            <a:ext cx="978291" cy="36842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100" i="1">
                          <a:solidFill>
                            <a:srgbClr val="007585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sSup>
                        <m:e>
                          <m:r>
                            <a:rPr xmlns:a="http://schemas.openxmlformats.org/drawingml/2006/main" sz="3100" i="1">
                              <a:solidFill>
                                <a:srgbClr val="007585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p>
                          <m:r>
                            <a:rPr xmlns:a="http://schemas.openxmlformats.org/drawingml/2006/main" sz="3100" i="1">
                              <a:solidFill>
                                <a:srgbClr val="007585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sub>
                  </m:sSub>
                  <m:r>
                    <a:rPr xmlns:a="http://schemas.openxmlformats.org/drawingml/2006/main" sz="3100" i="1">
                      <a:solidFill>
                        <a:srgbClr val="007585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100" i="1">
                      <a:solidFill>
                        <a:srgbClr val="007585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100">
              <a:solidFill>
                <a:srgbClr val="007686"/>
              </a:solidFill>
            </a:endParaRPr>
          </a:p>
        </p:txBody>
      </p:sp>
      <p:sp>
        <p:nvSpPr>
          <p:cNvPr id="1146" name="Square"/>
          <p:cNvSpPr/>
          <p:nvPr/>
        </p:nvSpPr>
        <p:spPr>
          <a:xfrm>
            <a:off x="6658670" y="2779142"/>
            <a:ext cx="292031" cy="293873"/>
          </a:xfrm>
          <a:prstGeom prst="rect">
            <a:avLst/>
          </a:prstGeom>
          <a:solidFill>
            <a:srgbClr val="66A9D4">
              <a:alpha val="84622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47" name="Line"/>
          <p:cNvSpPr/>
          <p:nvPr/>
        </p:nvSpPr>
        <p:spPr>
          <a:xfrm>
            <a:off x="8653858" y="2042275"/>
            <a:ext cx="454528" cy="45452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148" name="Minimizing the worst-case of the approximation: leads to tighter approximation"/>
          <p:cNvSpPr txBox="1"/>
          <p:nvPr/>
        </p:nvSpPr>
        <p:spPr>
          <a:xfrm>
            <a:off x="9747129" y="1512683"/>
            <a:ext cx="1894263" cy="1010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/>
            <a:r>
              <a:t>Minimizing the worst-case of the approximation: leads to tighter approximation</a:t>
            </a:r>
          </a:p>
        </p:txBody>
      </p:sp>
      <p:sp>
        <p:nvSpPr>
          <p:cNvPr id="1149" name="Multiplication Sign"/>
          <p:cNvSpPr/>
          <p:nvPr/>
        </p:nvSpPr>
        <p:spPr>
          <a:xfrm>
            <a:off x="8572194" y="1966285"/>
            <a:ext cx="173180" cy="173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3">
              <a:alpha val="50548"/>
            </a:schemeClr>
          </a:solidFill>
          <a:ln w="3175">
            <a:solidFill>
              <a:schemeClr val="accent3">
                <a:alpha val="49283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50" name="Updated parameters"/>
          <p:cNvSpPr txBox="1"/>
          <p:nvPr/>
        </p:nvSpPr>
        <p:spPr>
          <a:xfrm>
            <a:off x="5625959" y="3694130"/>
            <a:ext cx="2467304" cy="460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defRPr b="1">
                <a:solidFill>
                  <a:schemeClr val="accent5">
                    <a:lumOff val="-6549"/>
                  </a:schemeClr>
                </a:solidFill>
              </a:defRPr>
            </a:pPr>
            <a:r>
              <a:t>Updated parameters </a:t>
            </a:r>
            <a14:m>
              <m:oMath>
                <m:sSup>
                  <m:e>
                    <m:r>
                      <a:rPr xmlns:a="http://schemas.openxmlformats.org/drawingml/2006/main" sz="1650" i="1">
                        <a:solidFill>
                          <a:srgbClr val="007585"/>
                        </a:solidFill>
                        <a:latin typeface="Cambria Math" panose="02040503050406030204" pitchFamily="18" charset="0"/>
                      </a:rPr>
                      <m:t>θ</m:t>
                    </m:r>
                  </m:e>
                  <m:sup>
                    <m:r>
                      <a:rPr xmlns:a="http://schemas.openxmlformats.org/drawingml/2006/main" sz="1650" i="1">
                        <a:solidFill>
                          <a:srgbClr val="007585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</m:oMath>
            </a14:m>
            <a:endParaRPr>
              <a:solidFill>
                <a:srgbClr val="007686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53" name="Robust Trai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>
              <a:defRPr>
                <a:solidFill>
                  <a:schemeClr val="accent5">
                    <a:lumOff val="-6549"/>
                  </a:schemeClr>
                </a:solidFill>
              </a:defRPr>
            </a:pPr>
            <a:r>
              <a:t>Robust Training</a:t>
            </a:r>
          </a:p>
        </p:txBody>
      </p:sp>
      <p:sp>
        <p:nvSpPr>
          <p:cNvPr id="1154" name="Google Shape;448;g25ef6e5b4ca_0_0"/>
          <p:cNvSpPr txBox="1"/>
          <p:nvPr/>
        </p:nvSpPr>
        <p:spPr>
          <a:xfrm>
            <a:off x="792485" y="6394538"/>
            <a:ext cx="8877409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1200">
                <a:solidFill>
                  <a:srgbClr val="8B8B8B"/>
                </a:solidFill>
              </a:defRPr>
            </a:lvl1pPr>
          </a:lstStyle>
          <a:p>
            <a:pPr/>
            <a:r>
              <a:t>On the Effectiveness of Interval Bound Propagation for Training Verifiably Robust Models [Gowal 2018]</a:t>
            </a:r>
          </a:p>
        </p:txBody>
      </p:sp>
      <p:sp>
        <p:nvSpPr>
          <p:cNvPr id="1155" name="Google Shape;450;g25ef6e5b4ca_0_0"/>
          <p:cNvSpPr txBox="1"/>
          <p:nvPr/>
        </p:nvSpPr>
        <p:spPr>
          <a:xfrm>
            <a:off x="731849" y="822035"/>
            <a:ext cx="3845374" cy="63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0000"/>
              </a:lnSpc>
              <a:defRPr sz="22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Adversarial Training (AT)</a:t>
            </a:r>
          </a:p>
        </p:txBody>
      </p:sp>
      <p:sp>
        <p:nvSpPr>
          <p:cNvPr id="1156" name="Square"/>
          <p:cNvSpPr/>
          <p:nvPr/>
        </p:nvSpPr>
        <p:spPr>
          <a:xfrm>
            <a:off x="1498600" y="2361684"/>
            <a:ext cx="1270000" cy="1270001"/>
          </a:xfrm>
          <a:prstGeom prst="rect">
            <a:avLst/>
          </a:prstGeom>
          <a:ln w="50800">
            <a:solidFill>
              <a:srgbClr val="6BB8DD"/>
            </a:solidFill>
            <a:miter lim="400000"/>
          </a:ln>
        </p:spPr>
        <p:txBody>
          <a:bodyPr lIns="0" tIns="0" rIns="0" bIns="0"/>
          <a:lstStyle/>
          <a:p>
            <a:pPr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1157" name="Eo_circle_green_checkmark.svg.png" descr="Eo_circle_green_checkmark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82302" y="3329929"/>
            <a:ext cx="358299" cy="3583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8" name="Line"/>
          <p:cNvSpPr/>
          <p:nvPr/>
        </p:nvSpPr>
        <p:spPr>
          <a:xfrm flipV="1">
            <a:off x="8487359" y="2011625"/>
            <a:ext cx="1" cy="15363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159" name="Line"/>
          <p:cNvSpPr/>
          <p:nvPr/>
        </p:nvSpPr>
        <p:spPr>
          <a:xfrm flipH="1">
            <a:off x="8040895" y="1955799"/>
            <a:ext cx="1518430" cy="1518430"/>
          </a:xfrm>
          <a:prstGeom prst="line">
            <a:avLst/>
          </a:prstGeom>
          <a:ln w="25400">
            <a:solidFill>
              <a:srgbClr val="D42400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160" name="Cross_red_circle.svg.png" descr="Cross_red_circle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76665" y="2537214"/>
            <a:ext cx="3556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61" name="Line"/>
          <p:cNvSpPr/>
          <p:nvPr/>
        </p:nvSpPr>
        <p:spPr>
          <a:xfrm>
            <a:off x="7847443" y="3000094"/>
            <a:ext cx="189426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162" name="NN.pdf" descr="NN.pdf"/>
          <p:cNvPicPr>
            <a:picLocks noChangeAspect="1"/>
          </p:cNvPicPr>
          <p:nvPr/>
        </p:nvPicPr>
        <p:blipFill>
          <a:blip r:embed="rId4">
            <a:extLst/>
          </a:blip>
          <a:srcRect l="16357" t="8628" r="61676" b="70850"/>
          <a:stretch>
            <a:fillRect/>
          </a:stretch>
        </p:blipFill>
        <p:spPr>
          <a:xfrm>
            <a:off x="3229557" y="2185317"/>
            <a:ext cx="2752220" cy="1446262"/>
          </a:xfrm>
          <a:prstGeom prst="rect">
            <a:avLst/>
          </a:prstGeom>
          <a:ln w="12700">
            <a:miter lim="400000"/>
          </a:ln>
        </p:spPr>
      </p:pic>
      <p:sp>
        <p:nvSpPr>
          <p:cNvPr id="1163" name="Multiplication Sign"/>
          <p:cNvSpPr/>
          <p:nvPr/>
        </p:nvSpPr>
        <p:spPr>
          <a:xfrm>
            <a:off x="2047010" y="2910095"/>
            <a:ext cx="173180" cy="173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64" name="Multiplication Sign"/>
          <p:cNvSpPr/>
          <p:nvPr/>
        </p:nvSpPr>
        <p:spPr>
          <a:xfrm>
            <a:off x="2568544" y="2419889"/>
            <a:ext cx="171984" cy="171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4"/>
          </a:solidFill>
          <a:ln w="3175">
            <a:solidFill>
              <a:schemeClr val="accent3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65" name="Equation"/>
          <p:cNvSpPr txBox="1"/>
          <p:nvPr/>
        </p:nvSpPr>
        <p:spPr>
          <a:xfrm>
            <a:off x="6190548" y="2770324"/>
            <a:ext cx="1097376" cy="37038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10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310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sub>
                  </m:sSub>
                  <m:r>
                    <a:rPr xmlns:a="http://schemas.openxmlformats.org/drawingml/2006/main" sz="31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310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310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310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310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sub>
                  </m:sSub>
                  <m:r>
                    <a:rPr xmlns:a="http://schemas.openxmlformats.org/drawingml/2006/main" sz="31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100">
              <a:solidFill>
                <a:srgbClr val="262626"/>
              </a:solidFill>
            </a:endParaRPr>
          </a:p>
        </p:txBody>
      </p:sp>
      <p:pic>
        <p:nvPicPr>
          <p:cNvPr id="116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2651" y="3825899"/>
            <a:ext cx="1601898" cy="352191"/>
          </a:xfrm>
          <a:prstGeom prst="rect">
            <a:avLst/>
          </a:prstGeom>
          <a:ln w="12700">
            <a:miter lim="400000"/>
          </a:ln>
        </p:spPr>
      </p:pic>
      <p:sp>
        <p:nvSpPr>
          <p:cNvPr id="1167" name="Shape"/>
          <p:cNvSpPr/>
          <p:nvPr/>
        </p:nvSpPr>
        <p:spPr>
          <a:xfrm>
            <a:off x="8647487" y="2496128"/>
            <a:ext cx="813424" cy="585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734" y="0"/>
                </a:moveTo>
                <a:lnTo>
                  <a:pt x="0" y="2501"/>
                </a:lnTo>
                <a:lnTo>
                  <a:pt x="785" y="10313"/>
                </a:lnTo>
                <a:lnTo>
                  <a:pt x="12837" y="21600"/>
                </a:lnTo>
                <a:lnTo>
                  <a:pt x="20748" y="16296"/>
                </a:lnTo>
                <a:lnTo>
                  <a:pt x="21600" y="6464"/>
                </a:lnTo>
                <a:lnTo>
                  <a:pt x="15541" y="10457"/>
                </a:lnTo>
                <a:lnTo>
                  <a:pt x="12074" y="3091"/>
                </a:lnTo>
                <a:lnTo>
                  <a:pt x="4407" y="7921"/>
                </a:lnTo>
                <a:lnTo>
                  <a:pt x="5734" y="0"/>
                </a:lnTo>
                <a:close/>
              </a:path>
            </a:pathLst>
          </a:custGeom>
          <a:solidFill>
            <a:srgbClr val="6BB9DE">
              <a:alpha val="5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68" name="Multiplication Sign"/>
          <p:cNvSpPr/>
          <p:nvPr/>
        </p:nvSpPr>
        <p:spPr>
          <a:xfrm>
            <a:off x="8649075" y="2496687"/>
            <a:ext cx="171984" cy="171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4"/>
          </a:solidFill>
          <a:ln w="3175">
            <a:solidFill>
              <a:schemeClr val="accent3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69" name="Output computed on an adversarial perturbation"/>
          <p:cNvSpPr txBox="1"/>
          <p:nvPr/>
        </p:nvSpPr>
        <p:spPr>
          <a:xfrm>
            <a:off x="8030402" y="1356680"/>
            <a:ext cx="2874011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/>
            <a:r>
              <a:t>Output computed on an adversarial perturbation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72" name="Robust Trai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>
              <a:defRPr>
                <a:solidFill>
                  <a:schemeClr val="accent5">
                    <a:lumOff val="-6549"/>
                  </a:schemeClr>
                </a:solidFill>
              </a:defRPr>
            </a:pPr>
            <a:r>
              <a:t>Robust Training</a:t>
            </a:r>
          </a:p>
        </p:txBody>
      </p:sp>
      <p:sp>
        <p:nvSpPr>
          <p:cNvPr id="1173" name="Google Shape;448;g25ef6e5b4ca_0_0"/>
          <p:cNvSpPr txBox="1"/>
          <p:nvPr/>
        </p:nvSpPr>
        <p:spPr>
          <a:xfrm>
            <a:off x="792485" y="6394538"/>
            <a:ext cx="8877409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1200">
                <a:solidFill>
                  <a:srgbClr val="8B8B8B"/>
                </a:solidFill>
              </a:defRPr>
            </a:lvl1pPr>
          </a:lstStyle>
          <a:p>
            <a:pPr/>
            <a:r>
              <a:t>On the Effectiveness of Interval Bound Propagation for Training Verifiably Robust Models [Gowal 2018]</a:t>
            </a:r>
          </a:p>
        </p:txBody>
      </p:sp>
      <p:sp>
        <p:nvSpPr>
          <p:cNvPr id="1174" name="Google Shape;450;g25ef6e5b4ca_0_0"/>
          <p:cNvSpPr txBox="1"/>
          <p:nvPr/>
        </p:nvSpPr>
        <p:spPr>
          <a:xfrm>
            <a:off x="731849" y="822035"/>
            <a:ext cx="3845374" cy="63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0000"/>
              </a:lnSpc>
              <a:defRPr sz="22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Adversarial Training (AT)</a:t>
            </a:r>
          </a:p>
        </p:txBody>
      </p:sp>
      <p:sp>
        <p:nvSpPr>
          <p:cNvPr id="1175" name="Square"/>
          <p:cNvSpPr/>
          <p:nvPr/>
        </p:nvSpPr>
        <p:spPr>
          <a:xfrm>
            <a:off x="1498600" y="2361684"/>
            <a:ext cx="1270000" cy="1270001"/>
          </a:xfrm>
          <a:prstGeom prst="rect">
            <a:avLst/>
          </a:prstGeom>
          <a:ln w="50800">
            <a:solidFill>
              <a:srgbClr val="6BB8DD"/>
            </a:solidFill>
            <a:miter lim="400000"/>
          </a:ln>
        </p:spPr>
        <p:txBody>
          <a:bodyPr lIns="0" tIns="0" rIns="0" bIns="0"/>
          <a:lstStyle/>
          <a:p>
            <a:pPr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1176" name="Eo_circle_green_checkmark.svg.png" descr="Eo_circle_green_checkmark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82302" y="3329929"/>
            <a:ext cx="358299" cy="358300"/>
          </a:xfrm>
          <a:prstGeom prst="rect">
            <a:avLst/>
          </a:prstGeom>
          <a:ln w="12700">
            <a:miter lim="400000"/>
          </a:ln>
        </p:spPr>
      </p:pic>
      <p:sp>
        <p:nvSpPr>
          <p:cNvPr id="1177" name="Line"/>
          <p:cNvSpPr/>
          <p:nvPr/>
        </p:nvSpPr>
        <p:spPr>
          <a:xfrm flipV="1">
            <a:off x="8487359" y="2011625"/>
            <a:ext cx="1" cy="15363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178" name="Line"/>
          <p:cNvSpPr/>
          <p:nvPr/>
        </p:nvSpPr>
        <p:spPr>
          <a:xfrm flipH="1">
            <a:off x="8040895" y="1955799"/>
            <a:ext cx="1518430" cy="1518430"/>
          </a:xfrm>
          <a:prstGeom prst="line">
            <a:avLst/>
          </a:prstGeom>
          <a:ln w="25400">
            <a:solidFill>
              <a:srgbClr val="D42400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179" name="Cross_red_circle.svg.png" descr="Cross_red_circle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76665" y="2537214"/>
            <a:ext cx="3556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0" name="Line"/>
          <p:cNvSpPr/>
          <p:nvPr/>
        </p:nvSpPr>
        <p:spPr>
          <a:xfrm>
            <a:off x="7847443" y="3000094"/>
            <a:ext cx="189426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181" name="NN.pdf" descr="NN.pdf"/>
          <p:cNvPicPr>
            <a:picLocks noChangeAspect="1"/>
          </p:cNvPicPr>
          <p:nvPr/>
        </p:nvPicPr>
        <p:blipFill>
          <a:blip r:embed="rId4">
            <a:extLst/>
          </a:blip>
          <a:srcRect l="16357" t="8628" r="61676" b="70850"/>
          <a:stretch>
            <a:fillRect/>
          </a:stretch>
        </p:blipFill>
        <p:spPr>
          <a:xfrm>
            <a:off x="3229557" y="2185317"/>
            <a:ext cx="2752220" cy="1446262"/>
          </a:xfrm>
          <a:prstGeom prst="rect">
            <a:avLst/>
          </a:prstGeom>
          <a:ln w="12700">
            <a:miter lim="400000"/>
          </a:ln>
        </p:spPr>
      </p:pic>
      <p:sp>
        <p:nvSpPr>
          <p:cNvPr id="1182" name="Multiplication Sign"/>
          <p:cNvSpPr/>
          <p:nvPr/>
        </p:nvSpPr>
        <p:spPr>
          <a:xfrm>
            <a:off x="2047010" y="2910095"/>
            <a:ext cx="173180" cy="173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83" name="Multiplication Sign"/>
          <p:cNvSpPr/>
          <p:nvPr/>
        </p:nvSpPr>
        <p:spPr>
          <a:xfrm>
            <a:off x="2568544" y="2419889"/>
            <a:ext cx="171984" cy="171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4"/>
          </a:solidFill>
          <a:ln w="3175">
            <a:solidFill>
              <a:schemeClr val="accent3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84" name="Equation"/>
          <p:cNvSpPr txBox="1"/>
          <p:nvPr/>
        </p:nvSpPr>
        <p:spPr>
          <a:xfrm>
            <a:off x="6190548" y="2770324"/>
            <a:ext cx="1150997" cy="37038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100" i="1">
                          <a:solidFill>
                            <a:srgbClr val="007585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sSup>
                        <m:e>
                          <m:r>
                            <a:rPr xmlns:a="http://schemas.openxmlformats.org/drawingml/2006/main" sz="3100" i="1">
                              <a:solidFill>
                                <a:srgbClr val="007585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p>
                          <m:r>
                            <a:rPr xmlns:a="http://schemas.openxmlformats.org/drawingml/2006/main" sz="3100" i="1">
                              <a:solidFill>
                                <a:srgbClr val="007585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sub>
                  </m:sSub>
                  <m:r>
                    <a:rPr xmlns:a="http://schemas.openxmlformats.org/drawingml/2006/main" sz="3100" i="1">
                      <a:solidFill>
                        <a:srgbClr val="007585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3100" i="1">
                          <a:solidFill>
                            <a:srgbClr val="007585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3100" i="1">
                          <a:solidFill>
                            <a:srgbClr val="007585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3100" i="1">
                          <a:solidFill>
                            <a:srgbClr val="00758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3100" i="1">
                          <a:solidFill>
                            <a:srgbClr val="007585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sub>
                  </m:sSub>
                  <m:r>
                    <a:rPr xmlns:a="http://schemas.openxmlformats.org/drawingml/2006/main" sz="3100" i="1">
                      <a:solidFill>
                        <a:srgbClr val="007585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100">
              <a:solidFill>
                <a:srgbClr val="007686"/>
              </a:solidFill>
            </a:endParaRPr>
          </a:p>
        </p:txBody>
      </p:sp>
      <p:pic>
        <p:nvPicPr>
          <p:cNvPr id="118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2651" y="3825899"/>
            <a:ext cx="1601898" cy="352191"/>
          </a:xfrm>
          <a:prstGeom prst="rect">
            <a:avLst/>
          </a:prstGeom>
          <a:ln w="12700">
            <a:miter lim="400000"/>
          </a:ln>
        </p:spPr>
      </p:pic>
      <p:sp>
        <p:nvSpPr>
          <p:cNvPr id="1186" name="Shape"/>
          <p:cNvSpPr/>
          <p:nvPr/>
        </p:nvSpPr>
        <p:spPr>
          <a:xfrm>
            <a:off x="9058756" y="2668843"/>
            <a:ext cx="619357" cy="8718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734" y="0"/>
                </a:moveTo>
                <a:lnTo>
                  <a:pt x="0" y="2501"/>
                </a:lnTo>
                <a:lnTo>
                  <a:pt x="785" y="10313"/>
                </a:lnTo>
                <a:lnTo>
                  <a:pt x="12837" y="21600"/>
                </a:lnTo>
                <a:lnTo>
                  <a:pt x="20748" y="16296"/>
                </a:lnTo>
                <a:lnTo>
                  <a:pt x="21600" y="6464"/>
                </a:lnTo>
                <a:lnTo>
                  <a:pt x="15541" y="10457"/>
                </a:lnTo>
                <a:lnTo>
                  <a:pt x="12074" y="3091"/>
                </a:lnTo>
                <a:lnTo>
                  <a:pt x="4407" y="7921"/>
                </a:lnTo>
                <a:lnTo>
                  <a:pt x="5734" y="0"/>
                </a:lnTo>
                <a:close/>
              </a:path>
            </a:pathLst>
          </a:custGeom>
          <a:solidFill>
            <a:srgbClr val="6BB9DE">
              <a:alpha val="49539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87" name="Multiplication Sign"/>
          <p:cNvSpPr/>
          <p:nvPr/>
        </p:nvSpPr>
        <p:spPr>
          <a:xfrm>
            <a:off x="8649075" y="2496687"/>
            <a:ext cx="171984" cy="171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4"/>
          </a:solidFill>
          <a:ln w="3175">
            <a:solidFill>
              <a:schemeClr val="accent3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88" name="Multiplication Sign"/>
          <p:cNvSpPr/>
          <p:nvPr/>
        </p:nvSpPr>
        <p:spPr>
          <a:xfrm>
            <a:off x="9060344" y="2822431"/>
            <a:ext cx="171984" cy="171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4"/>
          </a:solidFill>
          <a:ln w="3175">
            <a:solidFill>
              <a:schemeClr val="accent3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89" name="Line"/>
          <p:cNvSpPr/>
          <p:nvPr/>
        </p:nvSpPr>
        <p:spPr>
          <a:xfrm>
            <a:off x="8770414" y="2620546"/>
            <a:ext cx="352928" cy="26402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190" name="Minimizing the error on adversarial perturbations: leads to better empirical robustness"/>
          <p:cNvSpPr txBox="1"/>
          <p:nvPr/>
        </p:nvSpPr>
        <p:spPr>
          <a:xfrm>
            <a:off x="9747129" y="1512683"/>
            <a:ext cx="2324341" cy="1010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/>
            <a:r>
              <a:t>Minimizing the error on adversarial perturbations: leads to better </a:t>
            </a:r>
            <a:r>
              <a:rPr b="1"/>
              <a:t>empirical</a:t>
            </a:r>
            <a:r>
              <a:t> robustness</a:t>
            </a:r>
          </a:p>
        </p:txBody>
      </p:sp>
      <p:sp>
        <p:nvSpPr>
          <p:cNvPr id="1191" name="Updated parameters"/>
          <p:cNvSpPr txBox="1"/>
          <p:nvPr/>
        </p:nvSpPr>
        <p:spPr>
          <a:xfrm>
            <a:off x="5625959" y="3694130"/>
            <a:ext cx="2467304" cy="460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defRPr b="1">
                <a:solidFill>
                  <a:schemeClr val="accent5">
                    <a:lumOff val="-6549"/>
                  </a:schemeClr>
                </a:solidFill>
              </a:defRPr>
            </a:pPr>
            <a:r>
              <a:t>Updated parameters </a:t>
            </a:r>
            <a14:m>
              <m:oMath>
                <m:sSup>
                  <m:e>
                    <m:r>
                      <a:rPr xmlns:a="http://schemas.openxmlformats.org/drawingml/2006/main" sz="1650" i="1">
                        <a:solidFill>
                          <a:srgbClr val="007585"/>
                        </a:solidFill>
                        <a:latin typeface="Cambria Math" panose="02040503050406030204" pitchFamily="18" charset="0"/>
                      </a:rPr>
                      <m:t>θ</m:t>
                    </m:r>
                  </m:e>
                  <m:sup>
                    <m:r>
                      <a:rPr xmlns:a="http://schemas.openxmlformats.org/drawingml/2006/main" sz="1650" i="1">
                        <a:solidFill>
                          <a:srgbClr val="007585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</m:oMath>
            </a14:m>
            <a:endParaRPr>
              <a:solidFill>
                <a:srgbClr val="007686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94" name="Combining Certified and Adversarial Trai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Combining Certified and Adversarial Training</a:t>
            </a:r>
          </a:p>
        </p:txBody>
      </p:sp>
      <p:sp>
        <p:nvSpPr>
          <p:cNvPr id="1195" name="Rectangle"/>
          <p:cNvSpPr/>
          <p:nvPr/>
        </p:nvSpPr>
        <p:spPr>
          <a:xfrm>
            <a:off x="9264320" y="1644749"/>
            <a:ext cx="1270001" cy="1564064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prstDash val="sysDot"/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96" name="Line"/>
          <p:cNvSpPr/>
          <p:nvPr/>
        </p:nvSpPr>
        <p:spPr>
          <a:xfrm>
            <a:off x="8464329" y="2573812"/>
            <a:ext cx="189426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197" name="Line"/>
          <p:cNvSpPr/>
          <p:nvPr/>
        </p:nvSpPr>
        <p:spPr>
          <a:xfrm flipV="1">
            <a:off x="9104244" y="1585343"/>
            <a:ext cx="1" cy="15363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198" name="Shape"/>
          <p:cNvSpPr/>
          <p:nvPr/>
        </p:nvSpPr>
        <p:spPr>
          <a:xfrm>
            <a:off x="9492608" y="2446999"/>
            <a:ext cx="813424" cy="585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734" y="0"/>
                </a:moveTo>
                <a:lnTo>
                  <a:pt x="0" y="2501"/>
                </a:lnTo>
                <a:lnTo>
                  <a:pt x="785" y="10313"/>
                </a:lnTo>
                <a:lnTo>
                  <a:pt x="12837" y="21600"/>
                </a:lnTo>
                <a:lnTo>
                  <a:pt x="20748" y="16296"/>
                </a:lnTo>
                <a:lnTo>
                  <a:pt x="21600" y="6464"/>
                </a:lnTo>
                <a:lnTo>
                  <a:pt x="15541" y="10457"/>
                </a:lnTo>
                <a:lnTo>
                  <a:pt x="12074" y="3091"/>
                </a:lnTo>
                <a:lnTo>
                  <a:pt x="4407" y="7921"/>
                </a:lnTo>
                <a:lnTo>
                  <a:pt x="5734" y="0"/>
                </a:lnTo>
                <a:close/>
              </a:path>
            </a:pathLst>
          </a:custGeom>
          <a:solidFill>
            <a:srgbClr val="6BB9DE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99" name="Line"/>
          <p:cNvSpPr/>
          <p:nvPr/>
        </p:nvSpPr>
        <p:spPr>
          <a:xfrm>
            <a:off x="1322427" y="2597165"/>
            <a:ext cx="18942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00" name="Line"/>
          <p:cNvSpPr/>
          <p:nvPr/>
        </p:nvSpPr>
        <p:spPr>
          <a:xfrm flipV="1">
            <a:off x="1962343" y="1608696"/>
            <a:ext cx="1" cy="15363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01" name="Shape"/>
          <p:cNvSpPr/>
          <p:nvPr/>
        </p:nvSpPr>
        <p:spPr>
          <a:xfrm>
            <a:off x="2350706" y="2470352"/>
            <a:ext cx="813424" cy="585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734" y="0"/>
                </a:moveTo>
                <a:lnTo>
                  <a:pt x="0" y="2501"/>
                </a:lnTo>
                <a:lnTo>
                  <a:pt x="785" y="10313"/>
                </a:lnTo>
                <a:lnTo>
                  <a:pt x="12837" y="21600"/>
                </a:lnTo>
                <a:lnTo>
                  <a:pt x="20748" y="16296"/>
                </a:lnTo>
                <a:lnTo>
                  <a:pt x="21600" y="6464"/>
                </a:lnTo>
                <a:lnTo>
                  <a:pt x="15541" y="10457"/>
                </a:lnTo>
                <a:lnTo>
                  <a:pt x="12074" y="3091"/>
                </a:lnTo>
                <a:lnTo>
                  <a:pt x="4407" y="7921"/>
                </a:lnTo>
                <a:lnTo>
                  <a:pt x="5734" y="0"/>
                </a:lnTo>
                <a:close/>
              </a:path>
            </a:pathLst>
          </a:custGeom>
          <a:solidFill>
            <a:srgbClr val="6BB9DE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02" name="Multiplication Sign"/>
          <p:cNvSpPr/>
          <p:nvPr/>
        </p:nvSpPr>
        <p:spPr>
          <a:xfrm>
            <a:off x="2671426" y="2653597"/>
            <a:ext cx="171985" cy="171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4"/>
          </a:solidFill>
          <a:ln w="3175">
            <a:solidFill>
              <a:schemeClr val="accent3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03" name="Line"/>
          <p:cNvSpPr/>
          <p:nvPr/>
        </p:nvSpPr>
        <p:spPr>
          <a:xfrm>
            <a:off x="1220138" y="4747022"/>
            <a:ext cx="9338551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04" name="Equation"/>
          <p:cNvSpPr txBox="1"/>
          <p:nvPr/>
        </p:nvSpPr>
        <p:spPr>
          <a:xfrm>
            <a:off x="2369660" y="4826493"/>
            <a:ext cx="775517" cy="23660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7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α</m:t>
                  </m:r>
                  <m:r>
                    <a:rPr xmlns:a="http://schemas.openxmlformats.org/drawingml/2006/main" sz="27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7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2700">
              <a:solidFill>
                <a:srgbClr val="262626"/>
              </a:solidFill>
            </a:endParaRPr>
          </a:p>
        </p:txBody>
      </p:sp>
      <p:sp>
        <p:nvSpPr>
          <p:cNvPr id="1205" name="Equation"/>
          <p:cNvSpPr txBox="1"/>
          <p:nvPr/>
        </p:nvSpPr>
        <p:spPr>
          <a:xfrm>
            <a:off x="9511561" y="4826493"/>
            <a:ext cx="747399" cy="2355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7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α</m:t>
                  </m:r>
                  <m:r>
                    <a:rPr xmlns:a="http://schemas.openxmlformats.org/drawingml/2006/main" sz="27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7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1</m:t>
                  </m:r>
                </m:oMath>
              </m:oMathPara>
            </a14:m>
            <a:endParaRPr sz="2700">
              <a:solidFill>
                <a:srgbClr val="262626"/>
              </a:solidFill>
            </a:endParaRPr>
          </a:p>
        </p:txBody>
      </p:sp>
      <p:sp>
        <p:nvSpPr>
          <p:cNvPr id="1206" name="Line"/>
          <p:cNvSpPr/>
          <p:nvPr/>
        </p:nvSpPr>
        <p:spPr>
          <a:xfrm flipV="1">
            <a:off x="9899320" y="4181110"/>
            <a:ext cx="1" cy="634207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07" name="Line"/>
          <p:cNvSpPr/>
          <p:nvPr/>
        </p:nvSpPr>
        <p:spPr>
          <a:xfrm flipV="1">
            <a:off x="2757418" y="4181110"/>
            <a:ext cx="1" cy="634207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08" name="Line"/>
          <p:cNvSpPr/>
          <p:nvPr/>
        </p:nvSpPr>
        <p:spPr>
          <a:xfrm flipV="1">
            <a:off x="5706533" y="4143518"/>
            <a:ext cx="1" cy="634207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09" name="Google Shape;448;g25ef6e5b4ca_0_0"/>
          <p:cNvSpPr txBox="1"/>
          <p:nvPr/>
        </p:nvSpPr>
        <p:spPr>
          <a:xfrm>
            <a:off x="897208" y="6394538"/>
            <a:ext cx="8747751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1200">
                <a:solidFill>
                  <a:srgbClr val="8B8B8B"/>
                </a:solidFill>
              </a:defRPr>
            </a:lvl1pPr>
          </a:lstStyle>
          <a:p>
            <a:pPr/>
            <a:r>
              <a:t>Expressive Losses for Verified Robustness via Convex Combinations [De Palma 2024] </a:t>
            </a:r>
          </a:p>
        </p:txBody>
      </p:sp>
      <p:sp>
        <p:nvSpPr>
          <p:cNvPr id="1210" name="AT"/>
          <p:cNvSpPr txBox="1"/>
          <p:nvPr/>
        </p:nvSpPr>
        <p:spPr>
          <a:xfrm>
            <a:off x="2473266" y="3600414"/>
            <a:ext cx="813423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AT</a:t>
            </a:r>
          </a:p>
        </p:txBody>
      </p:sp>
      <p:sp>
        <p:nvSpPr>
          <p:cNvPr id="1211" name="CT"/>
          <p:cNvSpPr txBox="1"/>
          <p:nvPr/>
        </p:nvSpPr>
        <p:spPr>
          <a:xfrm>
            <a:off x="9653066" y="3604448"/>
            <a:ext cx="2460005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CT</a:t>
            </a:r>
          </a:p>
        </p:txBody>
      </p:sp>
      <p:sp>
        <p:nvSpPr>
          <p:cNvPr id="1212" name="Equation"/>
          <p:cNvSpPr txBox="1"/>
          <p:nvPr/>
        </p:nvSpPr>
        <p:spPr>
          <a:xfrm>
            <a:off x="5318775" y="4987363"/>
            <a:ext cx="1232231" cy="285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7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α</m:t>
                  </m:r>
                  <m:r>
                    <a:rPr xmlns:a="http://schemas.openxmlformats.org/drawingml/2006/main" sz="27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∈</m:t>
                  </m:r>
                  <m:r>
                    <a:rPr xmlns:a="http://schemas.openxmlformats.org/drawingml/2006/main" sz="27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a:rPr xmlns:a="http://schemas.openxmlformats.org/drawingml/2006/main" sz="27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0,1</m:t>
                  </m:r>
                  <m:r>
                    <a:rPr xmlns:a="http://schemas.openxmlformats.org/drawingml/2006/main" sz="27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]</m:t>
                  </m:r>
                </m:oMath>
              </m:oMathPara>
            </a14:m>
            <a:endParaRPr sz="2700">
              <a:solidFill>
                <a:srgbClr val="262626"/>
              </a:solidFill>
            </a:endParaRPr>
          </a:p>
        </p:txBody>
      </p:sp>
      <p:sp>
        <p:nvSpPr>
          <p:cNvPr id="1213" name="Google Shape;450;g25ef6e5b4ca_0_0"/>
          <p:cNvSpPr txBox="1"/>
          <p:nvPr/>
        </p:nvSpPr>
        <p:spPr>
          <a:xfrm>
            <a:off x="731849" y="822035"/>
            <a:ext cx="3845374" cy="63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0000"/>
              </a:lnSpc>
              <a:defRPr sz="22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(CT + AT)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1216" name="Google Shape;465;g25ef6e5b4ca_0_443"/>
          <p:cNvGraphicFramePr/>
          <p:nvPr/>
        </p:nvGraphicFramePr>
        <p:xfrm>
          <a:off x="1442463" y="2591700"/>
          <a:ext cx="9053333" cy="311010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260951"/>
                <a:gridCol w="2260951"/>
                <a:gridCol w="2260951"/>
                <a:gridCol w="2260951"/>
              </a:tblGrid>
              <a:tr h="4647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000">
                          <a:solidFill>
                            <a:srgbClr val="FFFFFF"/>
                          </a:solidFill>
                        </a:rPr>
                        <a:t>Training Method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rgbClr val="E700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000">
                          <a:solidFill>
                            <a:srgbClr val="FFFFFF"/>
                          </a:solidFill>
                        </a:rPr>
                        <a:t>Standard (%)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rgbClr val="E700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000">
                          <a:solidFill>
                            <a:srgbClr val="FFFFFF"/>
                          </a:solidFill>
                        </a:rPr>
                        <a:t>Empirical (%)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rgbClr val="E700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000">
                          <a:solidFill>
                            <a:srgbClr val="FFFFFF"/>
                          </a:solidFill>
                        </a:rPr>
                        <a:t>Verified (%)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rgbClr val="E70019"/>
                    </a:solidFill>
                  </a:tcPr>
                </a:tc>
              </a:tr>
              <a:tr h="439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Standard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000"/>
                        <a:t>91.27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0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0</a:t>
                      </a:r>
                    </a:p>
                  </a:txBody>
                  <a:tcPr marL="91425" marR="91425" marT="91425" marB="91425" anchor="t" anchorCtr="0" horzOverflow="overflow"/>
                </a:tc>
              </a:tr>
              <a:tr h="439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AT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77.07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000"/>
                        <a:t>40.14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0</a:t>
                      </a:r>
                    </a:p>
                  </a:txBody>
                  <a:tcPr marL="0" marR="0" marT="0" marB="0" anchor="t" anchorCtr="0" horzOverflow="overflow"/>
                </a:tc>
              </a:tr>
              <a:tr h="439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CT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48.51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35.48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34.97</a:t>
                      </a:r>
                    </a:p>
                  </a:txBody>
                  <a:tcPr marL="91425" marR="91425" marT="91425" marB="91425" anchor="t" anchorCtr="0" horzOverflow="overflow"/>
                </a:tc>
              </a:tr>
              <a:tr h="439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CT + AT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53.35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36.02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000"/>
                        <a:t>35.44</a:t>
                      </a:r>
                    </a:p>
                  </a:txBody>
                  <a:tcPr marL="91425" marR="91425" marT="91425" marB="91425" anchor="t" anchorCtr="0" horzOverflow="overflow"/>
                </a:tc>
              </a:tr>
            </a:tbl>
          </a:graphicData>
        </a:graphic>
      </p:graphicFrame>
      <p:sp>
        <p:nvSpPr>
          <p:cNvPr id="1217" name="Trade-off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Trade-offs</a:t>
            </a:r>
          </a:p>
        </p:txBody>
      </p:sp>
      <p:sp>
        <p:nvSpPr>
          <p:cNvPr id="1218" name="Google Shape;448;g25ef6e5b4ca_0_0"/>
          <p:cNvSpPr txBox="1"/>
          <p:nvPr/>
        </p:nvSpPr>
        <p:spPr>
          <a:xfrm>
            <a:off x="897208" y="6394538"/>
            <a:ext cx="8747751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/>
          <a:p>
            <a:pPr>
              <a:defRPr sz="1200">
                <a:solidFill>
                  <a:srgbClr val="8B8B8B"/>
                </a:solidFill>
              </a:defRPr>
            </a:pPr>
            <a:r>
              <a:t>CTBench: A Library and Benchmark for Certified Training [Mao 2024</a:t>
            </a:r>
            <a:r>
              <a:rPr sz="1100"/>
              <a:t>]</a:t>
            </a:r>
          </a:p>
        </p:txBody>
      </p:sp>
      <p:sp>
        <p:nvSpPr>
          <p:cNvPr id="1219" name="CIFAR-10, CNN-7,   = 8 / 255."/>
          <p:cNvSpPr txBox="1"/>
          <p:nvPr/>
        </p:nvSpPr>
        <p:spPr>
          <a:xfrm>
            <a:off x="1465290" y="2263759"/>
            <a:ext cx="9261420" cy="240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/>
            <a:r>
              <a:t>CIFAR-10, CNN-7, </a:t>
            </a:r>
            <a14:m>
              <m:oMath>
                <m:r>
                  <a:rPr xmlns:a="http://schemas.openxmlformats.org/drawingml/2006/main" sz="1650" i="1">
                    <a:solidFill>
                      <a:srgbClr val="262626"/>
                    </a:solidFill>
                    <a:latin typeface="Cambria Math" panose="02040503050406030204" pitchFamily="18" charset="0"/>
                  </a:rPr>
                  <m:t>ϵ</m:t>
                </m:r>
              </m:oMath>
            </a14:m>
            <a:r>
              <a:t> = 8 / 255.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22" name="Cost of adversarial training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Cost of adversarial training: </a:t>
            </a:r>
          </a:p>
        </p:txBody>
      </p:sp>
      <p:pic>
        <p:nvPicPr>
          <p:cNvPr id="12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4888" y="1512683"/>
            <a:ext cx="3619023" cy="2878451"/>
          </a:xfrm>
          <a:prstGeom prst="rect">
            <a:avLst/>
          </a:prstGeom>
          <a:ln w="12700">
            <a:miter lim="400000"/>
          </a:ln>
        </p:spPr>
      </p:pic>
      <p:sp>
        <p:nvSpPr>
          <p:cNvPr id="1224" name="Google Shape;448;g25ef6e5b4ca_0_0"/>
          <p:cNvSpPr txBox="1"/>
          <p:nvPr/>
        </p:nvSpPr>
        <p:spPr>
          <a:xfrm>
            <a:off x="897208" y="6394538"/>
            <a:ext cx="8747751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1200">
                <a:solidFill>
                  <a:srgbClr val="8B8B8B"/>
                </a:solidFill>
              </a:defRPr>
            </a:lvl1pPr>
          </a:lstStyle>
          <a:p>
            <a:pPr/>
            <a:r>
              <a:t>Towards Deep Learning Models Resistant to Adversarial Attacks [Madry 2018] </a:t>
            </a:r>
          </a:p>
        </p:txBody>
      </p:sp>
      <p:sp>
        <p:nvSpPr>
          <p:cNvPr id="1225" name="PGD"/>
          <p:cNvSpPr txBox="1"/>
          <p:nvPr/>
        </p:nvSpPr>
        <p:spPr>
          <a:xfrm>
            <a:off x="5331458" y="4717954"/>
            <a:ext cx="563117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PGD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lide Number"/>
          <p:cNvSpPr txBox="1"/>
          <p:nvPr>
            <p:ph type="sldNum" sz="quarter" idx="2"/>
          </p:nvPr>
        </p:nvSpPr>
        <p:spPr>
          <a:xfrm>
            <a:off x="11504214" y="6394105"/>
            <a:ext cx="188859" cy="2642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04" name="Aspects of Trustworthin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Aspects of Trustworthiness</a:t>
            </a:r>
          </a:p>
        </p:txBody>
      </p:sp>
      <p:grpSp>
        <p:nvGrpSpPr>
          <p:cNvPr id="720" name="Group"/>
          <p:cNvGrpSpPr/>
          <p:nvPr/>
        </p:nvGrpSpPr>
        <p:grpSpPr>
          <a:xfrm>
            <a:off x="4565650" y="1092398"/>
            <a:ext cx="3060700" cy="4800601"/>
            <a:chOff x="0" y="0"/>
            <a:chExt cx="3060700" cy="4800600"/>
          </a:xfrm>
        </p:grpSpPr>
        <p:sp>
          <p:nvSpPr>
            <p:cNvPr id="705" name="Robust training…"/>
            <p:cNvSpPr/>
            <p:nvPr/>
          </p:nvSpPr>
          <p:spPr>
            <a:xfrm>
              <a:off x="0" y="0"/>
              <a:ext cx="3060700" cy="4800600"/>
            </a:xfrm>
            <a:prstGeom prst="rect">
              <a:avLst/>
            </a:prstGeom>
            <a:solidFill>
              <a:schemeClr val="accent5">
                <a:satOff val="-51311"/>
                <a:lumOff val="33627"/>
                <a:alpha val="39701"/>
              </a:schemeClr>
            </a:solidFill>
            <a:ln w="25400" cap="flat">
              <a:solidFill>
                <a:schemeClr val="accent5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noAutofit/>
            </a:bodyPr>
            <a:lstStyle/>
            <a:p>
              <a:pPr algn="ctr">
                <a:defRPr b="1" sz="1600"/>
              </a:pPr>
              <a:r>
                <a:t>Robust training</a:t>
              </a:r>
            </a:p>
            <a:p>
              <a:pPr algn="ctr">
                <a:defRPr b="1" sz="1600"/>
              </a:pPr>
            </a:p>
            <a:p>
              <a:pPr lvl="1">
                <a:defRPr sz="1600"/>
              </a:pPr>
              <a:r>
                <a:t>Enforcing the stable prediction on similar inputs at training time</a:t>
              </a:r>
            </a:p>
          </p:txBody>
        </p:sp>
        <p:grpSp>
          <p:nvGrpSpPr>
            <p:cNvPr id="719" name="Group"/>
            <p:cNvGrpSpPr/>
            <p:nvPr/>
          </p:nvGrpSpPr>
          <p:grpSpPr>
            <a:xfrm>
              <a:off x="127843" y="2169021"/>
              <a:ext cx="2805015" cy="1192990"/>
              <a:chOff x="0" y="0"/>
              <a:chExt cx="2805013" cy="1192989"/>
            </a:xfrm>
          </p:grpSpPr>
          <p:sp>
            <p:nvSpPr>
              <p:cNvPr id="706" name="Square"/>
              <p:cNvSpPr/>
              <p:nvPr/>
            </p:nvSpPr>
            <p:spPr>
              <a:xfrm>
                <a:off x="0" y="157543"/>
                <a:ext cx="690180" cy="690181"/>
              </a:xfrm>
              <a:prstGeom prst="rect">
                <a:avLst/>
              </a:prstGeom>
              <a:solidFill>
                <a:srgbClr val="66A9D4">
                  <a:alpha val="8462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07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98992" y="941097"/>
                <a:ext cx="292196" cy="2518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08" name="Equation"/>
              <p:cNvSpPr txBox="1"/>
              <p:nvPr/>
            </p:nvSpPr>
            <p:spPr>
              <a:xfrm>
                <a:off x="1150096" y="417989"/>
                <a:ext cx="235392" cy="2495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sSub>
                        <m:e>
                          <m:r>
                            <a:rPr xmlns:a="http://schemas.openxmlformats.org/drawingml/2006/main" sz="2100" i="1">
                              <a:solidFill>
                                <a:srgbClr val="0093A7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sSup>
                            <m:e>
                              <m:r>
                                <a:rPr xmlns:a="http://schemas.openxmlformats.org/drawingml/2006/main" sz="2100" i="1">
                                  <a:solidFill>
                                    <a:srgbClr val="0093A7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p>
                              <m:r>
                                <a:rPr xmlns:a="http://schemas.openxmlformats.org/drawingml/2006/main" sz="2100" i="1">
                                  <a:solidFill>
                                    <a:srgbClr val="0093A7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sz="2100">
                  <a:solidFill>
                    <a:srgbClr val="0093A7"/>
                  </a:solidFill>
                </a:endParaRPr>
              </a:p>
            </p:txBody>
          </p:sp>
          <p:sp>
            <p:nvSpPr>
              <p:cNvPr id="709" name="Square"/>
              <p:cNvSpPr/>
              <p:nvPr/>
            </p:nvSpPr>
            <p:spPr>
              <a:xfrm>
                <a:off x="2302157" y="399599"/>
                <a:ext cx="502857" cy="513011"/>
              </a:xfrm>
              <a:prstGeom prst="rect">
                <a:avLst/>
              </a:prstGeom>
              <a:solidFill>
                <a:srgbClr val="DDDDDD"/>
              </a:solidFill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10" name="Line"/>
              <p:cNvSpPr/>
              <p:nvPr/>
            </p:nvSpPr>
            <p:spPr>
              <a:xfrm>
                <a:off x="1680080" y="567519"/>
                <a:ext cx="1029435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11" name="Line"/>
              <p:cNvSpPr/>
              <p:nvPr/>
            </p:nvSpPr>
            <p:spPr>
              <a:xfrm flipV="1">
                <a:off x="2027841" y="30338"/>
                <a:ext cx="1" cy="83494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12" name="Multiplication Sign"/>
              <p:cNvSpPr/>
              <p:nvPr/>
            </p:nvSpPr>
            <p:spPr>
              <a:xfrm>
                <a:off x="2061810" y="5725"/>
                <a:ext cx="93465" cy="93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7" h="21577" fill="norm" stroke="1" extrusionOk="0">
                    <a:moveTo>
                      <a:pt x="3398" y="1"/>
                    </a:moveTo>
                    <a:cubicBezTo>
                      <a:pt x="3368" y="1"/>
                      <a:pt x="3338" y="12"/>
                      <a:pt x="3315" y="35"/>
                    </a:cubicBezTo>
                    <a:lnTo>
                      <a:pt x="35" y="3315"/>
                    </a:lnTo>
                    <a:cubicBezTo>
                      <a:pt x="-11" y="3361"/>
                      <a:pt x="-11" y="3434"/>
                      <a:pt x="35" y="3480"/>
                    </a:cubicBezTo>
                    <a:lnTo>
                      <a:pt x="7290" y="10733"/>
                    </a:lnTo>
                    <a:cubicBezTo>
                      <a:pt x="7320" y="10764"/>
                      <a:pt x="7320" y="10813"/>
                      <a:pt x="7290" y="10843"/>
                    </a:cubicBezTo>
                    <a:lnTo>
                      <a:pt x="35" y="18098"/>
                    </a:lnTo>
                    <a:cubicBezTo>
                      <a:pt x="-11" y="18144"/>
                      <a:pt x="-11" y="18217"/>
                      <a:pt x="35" y="18263"/>
                    </a:cubicBezTo>
                    <a:lnTo>
                      <a:pt x="3315" y="21543"/>
                    </a:lnTo>
                    <a:cubicBezTo>
                      <a:pt x="3361" y="21589"/>
                      <a:pt x="3434" y="21589"/>
                      <a:pt x="3480" y="21543"/>
                    </a:cubicBezTo>
                    <a:lnTo>
                      <a:pt x="10733" y="14288"/>
                    </a:lnTo>
                    <a:cubicBezTo>
                      <a:pt x="10764" y="14258"/>
                      <a:pt x="10814" y="14258"/>
                      <a:pt x="10845" y="14288"/>
                    </a:cubicBezTo>
                    <a:lnTo>
                      <a:pt x="18098" y="21543"/>
                    </a:lnTo>
                    <a:cubicBezTo>
                      <a:pt x="18144" y="21589"/>
                      <a:pt x="18217" y="21589"/>
                      <a:pt x="18263" y="21543"/>
                    </a:cubicBezTo>
                    <a:lnTo>
                      <a:pt x="21543" y="18263"/>
                    </a:lnTo>
                    <a:cubicBezTo>
                      <a:pt x="21589" y="18217"/>
                      <a:pt x="21589" y="18144"/>
                      <a:pt x="21543" y="18098"/>
                    </a:cubicBezTo>
                    <a:lnTo>
                      <a:pt x="14288" y="10845"/>
                    </a:lnTo>
                    <a:cubicBezTo>
                      <a:pt x="14258" y="10814"/>
                      <a:pt x="14258" y="10764"/>
                      <a:pt x="14288" y="10733"/>
                    </a:cubicBezTo>
                    <a:lnTo>
                      <a:pt x="21543" y="3480"/>
                    </a:lnTo>
                    <a:cubicBezTo>
                      <a:pt x="21588" y="3434"/>
                      <a:pt x="21588" y="3360"/>
                      <a:pt x="21543" y="3315"/>
                    </a:cubicBezTo>
                    <a:lnTo>
                      <a:pt x="18263" y="35"/>
                    </a:lnTo>
                    <a:cubicBezTo>
                      <a:pt x="18217" y="-11"/>
                      <a:pt x="18144" y="-11"/>
                      <a:pt x="18098" y="35"/>
                    </a:cubicBezTo>
                    <a:lnTo>
                      <a:pt x="10845" y="7290"/>
                    </a:lnTo>
                    <a:cubicBezTo>
                      <a:pt x="10814" y="7320"/>
                      <a:pt x="10765" y="7320"/>
                      <a:pt x="10735" y="7290"/>
                    </a:cubicBezTo>
                    <a:lnTo>
                      <a:pt x="3480" y="35"/>
                    </a:lnTo>
                    <a:cubicBezTo>
                      <a:pt x="3457" y="12"/>
                      <a:pt x="3428" y="1"/>
                      <a:pt x="3398" y="1"/>
                    </a:cubicBezTo>
                    <a:close/>
                  </a:path>
                </a:pathLst>
              </a:custGeom>
              <a:solidFill>
                <a:schemeClr val="accent3">
                  <a:alpha val="50203"/>
                </a:schemeClr>
              </a:solidFill>
              <a:ln w="3175" cap="flat">
                <a:solidFill>
                  <a:schemeClr val="accent3">
                    <a:alpha val="50203"/>
                  </a:schemeClr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13" name="Multiplication Sign"/>
              <p:cNvSpPr/>
              <p:nvPr/>
            </p:nvSpPr>
            <p:spPr>
              <a:xfrm>
                <a:off x="2257319" y="365861"/>
                <a:ext cx="93466" cy="93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7" h="21577" fill="norm" stroke="1" extrusionOk="0">
                    <a:moveTo>
                      <a:pt x="3398" y="1"/>
                    </a:moveTo>
                    <a:cubicBezTo>
                      <a:pt x="3368" y="1"/>
                      <a:pt x="3338" y="12"/>
                      <a:pt x="3315" y="35"/>
                    </a:cubicBezTo>
                    <a:lnTo>
                      <a:pt x="35" y="3315"/>
                    </a:lnTo>
                    <a:cubicBezTo>
                      <a:pt x="-11" y="3361"/>
                      <a:pt x="-11" y="3434"/>
                      <a:pt x="35" y="3480"/>
                    </a:cubicBezTo>
                    <a:lnTo>
                      <a:pt x="7290" y="10733"/>
                    </a:lnTo>
                    <a:cubicBezTo>
                      <a:pt x="7320" y="10764"/>
                      <a:pt x="7320" y="10813"/>
                      <a:pt x="7290" y="10843"/>
                    </a:cubicBezTo>
                    <a:lnTo>
                      <a:pt x="35" y="18098"/>
                    </a:lnTo>
                    <a:cubicBezTo>
                      <a:pt x="-11" y="18144"/>
                      <a:pt x="-11" y="18217"/>
                      <a:pt x="35" y="18263"/>
                    </a:cubicBezTo>
                    <a:lnTo>
                      <a:pt x="3315" y="21543"/>
                    </a:lnTo>
                    <a:cubicBezTo>
                      <a:pt x="3361" y="21589"/>
                      <a:pt x="3434" y="21589"/>
                      <a:pt x="3480" y="21543"/>
                    </a:cubicBezTo>
                    <a:lnTo>
                      <a:pt x="10733" y="14288"/>
                    </a:lnTo>
                    <a:cubicBezTo>
                      <a:pt x="10764" y="14258"/>
                      <a:pt x="10814" y="14258"/>
                      <a:pt x="10845" y="14288"/>
                    </a:cubicBezTo>
                    <a:lnTo>
                      <a:pt x="18098" y="21543"/>
                    </a:lnTo>
                    <a:cubicBezTo>
                      <a:pt x="18144" y="21589"/>
                      <a:pt x="18217" y="21589"/>
                      <a:pt x="18263" y="21543"/>
                    </a:cubicBezTo>
                    <a:lnTo>
                      <a:pt x="21543" y="18263"/>
                    </a:lnTo>
                    <a:cubicBezTo>
                      <a:pt x="21589" y="18217"/>
                      <a:pt x="21589" y="18144"/>
                      <a:pt x="21543" y="18098"/>
                    </a:cubicBezTo>
                    <a:lnTo>
                      <a:pt x="14288" y="10845"/>
                    </a:lnTo>
                    <a:cubicBezTo>
                      <a:pt x="14258" y="10814"/>
                      <a:pt x="14258" y="10764"/>
                      <a:pt x="14288" y="10733"/>
                    </a:cubicBezTo>
                    <a:lnTo>
                      <a:pt x="21543" y="3480"/>
                    </a:lnTo>
                    <a:cubicBezTo>
                      <a:pt x="21588" y="3434"/>
                      <a:pt x="21588" y="3360"/>
                      <a:pt x="21543" y="3315"/>
                    </a:cubicBezTo>
                    <a:lnTo>
                      <a:pt x="18263" y="35"/>
                    </a:lnTo>
                    <a:cubicBezTo>
                      <a:pt x="18217" y="-11"/>
                      <a:pt x="18144" y="-11"/>
                      <a:pt x="18098" y="35"/>
                    </a:cubicBezTo>
                    <a:lnTo>
                      <a:pt x="10845" y="7290"/>
                    </a:lnTo>
                    <a:cubicBezTo>
                      <a:pt x="10814" y="7320"/>
                      <a:pt x="10765" y="7320"/>
                      <a:pt x="10735" y="7290"/>
                    </a:cubicBezTo>
                    <a:lnTo>
                      <a:pt x="3480" y="35"/>
                    </a:lnTo>
                    <a:cubicBezTo>
                      <a:pt x="3457" y="12"/>
                      <a:pt x="3428" y="1"/>
                      <a:pt x="33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175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714" name="Eo_circle_green_checkmark.svg.png" descr="Eo_circle_green_checkmark.svg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862059" y="746768"/>
                <a:ext cx="194717" cy="1947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15" name="Shape"/>
              <p:cNvSpPr/>
              <p:nvPr/>
            </p:nvSpPr>
            <p:spPr>
              <a:xfrm>
                <a:off x="2344935" y="589143"/>
                <a:ext cx="336016" cy="227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734" y="0"/>
                    </a:moveTo>
                    <a:lnTo>
                      <a:pt x="0" y="2501"/>
                    </a:lnTo>
                    <a:lnTo>
                      <a:pt x="785" y="10313"/>
                    </a:lnTo>
                    <a:lnTo>
                      <a:pt x="12837" y="21600"/>
                    </a:lnTo>
                    <a:lnTo>
                      <a:pt x="20748" y="16296"/>
                    </a:lnTo>
                    <a:lnTo>
                      <a:pt x="21600" y="6464"/>
                    </a:lnTo>
                    <a:lnTo>
                      <a:pt x="15541" y="10457"/>
                    </a:lnTo>
                    <a:lnTo>
                      <a:pt x="12074" y="3091"/>
                    </a:lnTo>
                    <a:lnTo>
                      <a:pt x="4407" y="7921"/>
                    </a:lnTo>
                    <a:lnTo>
                      <a:pt x="5734" y="0"/>
                    </a:lnTo>
                    <a:close/>
                  </a:path>
                </a:pathLst>
              </a:custGeom>
              <a:solidFill>
                <a:srgbClr val="6BB9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16" name="Line"/>
              <p:cNvSpPr/>
              <p:nvPr/>
            </p:nvSpPr>
            <p:spPr>
              <a:xfrm flipH="1">
                <a:off x="1785212" y="-1"/>
                <a:ext cx="825188" cy="825189"/>
              </a:xfrm>
              <a:prstGeom prst="line">
                <a:avLst/>
              </a:prstGeom>
              <a:noFill/>
              <a:ln w="25400" cap="flat">
                <a:solidFill>
                  <a:srgbClr val="D424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717" name="Cross_red_circle.svg.png" descr="Cross_red_circle.svg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750306" y="315968"/>
                <a:ext cx="193251" cy="1932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18" name="Line"/>
              <p:cNvSpPr/>
              <p:nvPr/>
            </p:nvSpPr>
            <p:spPr>
              <a:xfrm>
                <a:off x="2113328" y="65858"/>
                <a:ext cx="192882" cy="34127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729" name="Group"/>
          <p:cNvGrpSpPr/>
          <p:nvPr/>
        </p:nvGrpSpPr>
        <p:grpSpPr>
          <a:xfrm>
            <a:off x="569366" y="1092200"/>
            <a:ext cx="3056484" cy="4800997"/>
            <a:chOff x="0" y="0"/>
            <a:chExt cx="3056483" cy="4800996"/>
          </a:xfrm>
        </p:grpSpPr>
        <p:sp>
          <p:nvSpPr>
            <p:cNvPr id="721" name="Verification…"/>
            <p:cNvSpPr/>
            <p:nvPr/>
          </p:nvSpPr>
          <p:spPr>
            <a:xfrm>
              <a:off x="0" y="0"/>
              <a:ext cx="3056484" cy="4800997"/>
            </a:xfrm>
            <a:prstGeom prst="rect">
              <a:avLst/>
            </a:prstGeom>
            <a:solidFill>
              <a:schemeClr val="accent4">
                <a:lumOff val="16568"/>
                <a:alpha val="40490"/>
              </a:schemeClr>
            </a:solidFill>
            <a:ln w="25400" cap="flat">
              <a:solidFill>
                <a:schemeClr val="accent4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noAutofit/>
            </a:bodyPr>
            <a:lstStyle/>
            <a:p>
              <a:pPr algn="ctr">
                <a:defRPr b="1" sz="1600"/>
              </a:pPr>
              <a:r>
                <a:t>Verification</a:t>
              </a:r>
            </a:p>
            <a:p>
              <a:pPr algn="ctr">
                <a:defRPr b="1" sz="1600"/>
              </a:pPr>
            </a:p>
            <a:p>
              <a:pPr>
                <a:defRPr sz="1600"/>
              </a:pPr>
              <a:r>
                <a:t>Proving the model has the desired behavior</a:t>
              </a:r>
            </a:p>
          </p:txBody>
        </p:sp>
        <p:sp>
          <p:nvSpPr>
            <p:cNvPr id="722" name="Line"/>
            <p:cNvSpPr/>
            <p:nvPr/>
          </p:nvSpPr>
          <p:spPr>
            <a:xfrm>
              <a:off x="771749" y="2992149"/>
              <a:ext cx="11926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23" name="Line"/>
            <p:cNvSpPr/>
            <p:nvPr/>
          </p:nvSpPr>
          <p:spPr>
            <a:xfrm flipV="1">
              <a:off x="843915" y="2109153"/>
              <a:ext cx="1" cy="95516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24" name="Shape"/>
            <p:cNvSpPr/>
            <p:nvPr/>
          </p:nvSpPr>
          <p:spPr>
            <a:xfrm>
              <a:off x="993054" y="2059411"/>
              <a:ext cx="726629" cy="522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34" y="0"/>
                  </a:moveTo>
                  <a:lnTo>
                    <a:pt x="0" y="2501"/>
                  </a:lnTo>
                  <a:lnTo>
                    <a:pt x="785" y="10313"/>
                  </a:lnTo>
                  <a:lnTo>
                    <a:pt x="12837" y="21600"/>
                  </a:lnTo>
                  <a:lnTo>
                    <a:pt x="20748" y="16296"/>
                  </a:lnTo>
                  <a:lnTo>
                    <a:pt x="21600" y="6464"/>
                  </a:lnTo>
                  <a:lnTo>
                    <a:pt x="15541" y="10457"/>
                  </a:lnTo>
                  <a:lnTo>
                    <a:pt x="12074" y="3091"/>
                  </a:lnTo>
                  <a:lnTo>
                    <a:pt x="4407" y="7921"/>
                  </a:lnTo>
                  <a:lnTo>
                    <a:pt x="5734" y="0"/>
                  </a:lnTo>
                  <a:close/>
                </a:path>
              </a:pathLst>
            </a:custGeom>
            <a:solidFill>
              <a:srgbClr val="6BB9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25" name="Line"/>
            <p:cNvSpPr/>
            <p:nvPr/>
          </p:nvSpPr>
          <p:spPr>
            <a:xfrm>
              <a:off x="687587" y="2089011"/>
              <a:ext cx="1058959" cy="1058959"/>
            </a:xfrm>
            <a:prstGeom prst="line">
              <a:avLst/>
            </a:prstGeom>
            <a:noFill/>
            <a:ln w="25400" cap="flat">
              <a:solidFill>
                <a:srgbClr val="D4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726" name="Eo_circle_green_checkmark.svg.png" descr="Eo_circle_green_checkmark.svg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74352" y="2080631"/>
              <a:ext cx="480298" cy="480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7" name="Correct"/>
            <p:cNvSpPr txBox="1"/>
            <p:nvPr/>
          </p:nvSpPr>
          <p:spPr>
            <a:xfrm>
              <a:off x="1118043" y="1633233"/>
              <a:ext cx="1048170" cy="338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18B326"/>
                  </a:solidFill>
                </a:defRPr>
              </a:lvl1pPr>
            </a:lstStyle>
            <a:p>
              <a:pPr/>
              <a:r>
                <a:t>Correct</a:t>
              </a:r>
            </a:p>
          </p:txBody>
        </p:sp>
        <p:sp>
          <p:nvSpPr>
            <p:cNvPr id="728" name="Error"/>
            <p:cNvSpPr txBox="1"/>
            <p:nvPr/>
          </p:nvSpPr>
          <p:spPr>
            <a:xfrm>
              <a:off x="141729" y="2476811"/>
              <a:ext cx="724157" cy="338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E60119"/>
                  </a:solidFill>
                </a:defRPr>
              </a:lvl1pPr>
            </a:lstStyle>
            <a:p>
              <a:pPr/>
              <a:r>
                <a:t>Error</a:t>
              </a:r>
            </a:p>
          </p:txBody>
        </p:sp>
      </p:grpSp>
      <p:grpSp>
        <p:nvGrpSpPr>
          <p:cNvPr id="735" name="Group"/>
          <p:cNvGrpSpPr/>
          <p:nvPr/>
        </p:nvGrpSpPr>
        <p:grpSpPr>
          <a:xfrm>
            <a:off x="8566150" y="1092200"/>
            <a:ext cx="3060700" cy="4800600"/>
            <a:chOff x="0" y="0"/>
            <a:chExt cx="3060700" cy="4800600"/>
          </a:xfrm>
        </p:grpSpPr>
        <p:sp>
          <p:nvSpPr>
            <p:cNvPr id="730" name="Explainability…"/>
            <p:cNvSpPr/>
            <p:nvPr/>
          </p:nvSpPr>
          <p:spPr>
            <a:xfrm>
              <a:off x="0" y="0"/>
              <a:ext cx="3060700" cy="4800600"/>
            </a:xfrm>
            <a:prstGeom prst="rect">
              <a:avLst/>
            </a:prstGeom>
            <a:solidFill>
              <a:schemeClr val="accent3">
                <a:lumOff val="20196"/>
                <a:alpha val="40622"/>
              </a:schemeClr>
            </a:solidFill>
            <a:ln w="25400" cap="flat">
              <a:solidFill>
                <a:schemeClr val="accent3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8900" tIns="88900" rIns="88900" bIns="88900" numCol="1" anchor="t">
              <a:noAutofit/>
            </a:bodyPr>
            <a:lstStyle/>
            <a:p>
              <a:pPr algn="ctr">
                <a:defRPr b="1" sz="1600"/>
              </a:pPr>
              <a:r>
                <a:t>Explainability</a:t>
              </a:r>
            </a:p>
            <a:p>
              <a:pPr>
                <a:defRPr b="1" sz="1600"/>
              </a:pPr>
            </a:p>
            <a:p>
              <a:pPr>
                <a:defRPr sz="1600"/>
              </a:pPr>
              <a:r>
                <a:t>Highlight the reason behind the decision of the model</a:t>
              </a:r>
            </a:p>
          </p:txBody>
        </p:sp>
        <p:grpSp>
          <p:nvGrpSpPr>
            <p:cNvPr id="734" name="Group"/>
            <p:cNvGrpSpPr/>
            <p:nvPr/>
          </p:nvGrpSpPr>
          <p:grpSpPr>
            <a:xfrm>
              <a:off x="301833" y="1665206"/>
              <a:ext cx="2454143" cy="2201017"/>
              <a:chOff x="0" y="0"/>
              <a:chExt cx="2454141" cy="2201015"/>
            </a:xfrm>
          </p:grpSpPr>
          <p:pic>
            <p:nvPicPr>
              <p:cNvPr id="731" name="Screenshot 2025-12-10 at 15.30.58.png" descr="Screenshot 2025-12-10 at 15.30.58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522390"/>
                <a:ext cx="916836" cy="9192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2" name="Screenshot 2025-12-10 at 15.31.25.png" descr="Screenshot 2025-12-10 at 15.31.25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537306" y="1286645"/>
                <a:ext cx="916836" cy="9143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3" name="Screenshot 2025-12-10 at 15.31.12.png" descr="Screenshot 2025-12-10 at 15.31.12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537306" y="0"/>
                <a:ext cx="916836" cy="9143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9" grpId="1"/>
      <p:bldP build="whole" bldLvl="1" animBg="1" rev="0" advAuto="0" spid="720" grpId="2"/>
      <p:bldP build="whole" bldLvl="1" animBg="1" rev="0" advAuto="0" spid="735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28" name="Single Step Training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Single Step Training?</a:t>
            </a:r>
          </a:p>
        </p:txBody>
      </p:sp>
      <p:sp>
        <p:nvSpPr>
          <p:cNvPr id="1229" name="Google Shape;448;g25ef6e5b4ca_0_0"/>
          <p:cNvSpPr txBox="1"/>
          <p:nvPr/>
        </p:nvSpPr>
        <p:spPr>
          <a:xfrm>
            <a:off x="897208" y="6394538"/>
            <a:ext cx="8747751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1200">
                <a:solidFill>
                  <a:srgbClr val="8B8B8B"/>
                </a:solidFill>
              </a:defRPr>
            </a:lvl1pPr>
          </a:lstStyle>
          <a:p>
            <a:pPr/>
            <a:r>
              <a:t>Explaining and Harnessing Adversarial Examples [Goodfellow 2015] </a:t>
            </a:r>
          </a:p>
        </p:txBody>
      </p:sp>
      <p:sp>
        <p:nvSpPr>
          <p:cNvPr id="1230" name="FGSM"/>
          <p:cNvSpPr txBox="1"/>
          <p:nvPr/>
        </p:nvSpPr>
        <p:spPr>
          <a:xfrm>
            <a:off x="1660287" y="4997832"/>
            <a:ext cx="746424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FGSM</a:t>
            </a:r>
          </a:p>
        </p:txBody>
      </p:sp>
      <p:pic>
        <p:nvPicPr>
          <p:cNvPr id="12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3975" y="1512683"/>
            <a:ext cx="3619501" cy="3158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34" name="Catastrophic Overfit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Catastrophic Overfitting</a:t>
            </a:r>
          </a:p>
        </p:txBody>
      </p:sp>
      <p:sp>
        <p:nvSpPr>
          <p:cNvPr id="1235" name="Google Shape;448;g25ef6e5b4ca_0_0"/>
          <p:cNvSpPr txBox="1"/>
          <p:nvPr/>
        </p:nvSpPr>
        <p:spPr>
          <a:xfrm>
            <a:off x="897208" y="6394538"/>
            <a:ext cx="8747751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1200">
                <a:solidFill>
                  <a:srgbClr val="8B8B8B"/>
                </a:solidFill>
              </a:defRPr>
            </a:lvl1pPr>
          </a:lstStyle>
          <a:p>
            <a:pPr/>
            <a:r>
              <a:t>Fast is better than free: revisiting adversarial training [Wong 2020]</a:t>
            </a:r>
          </a:p>
        </p:txBody>
      </p:sp>
      <p:pic>
        <p:nvPicPr>
          <p:cNvPr id="12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3975" y="1512683"/>
            <a:ext cx="3619501" cy="3158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7" name="CO_PRN18_8-255_val_adv_ok.pdf" descr="CO_PRN18_8-255_val_adv_ok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1925" y="1874943"/>
            <a:ext cx="6666963" cy="2433810"/>
          </a:xfrm>
          <a:prstGeom prst="rect">
            <a:avLst/>
          </a:prstGeom>
          <a:ln w="12700">
            <a:miter lim="400000"/>
          </a:ln>
        </p:spPr>
      </p:pic>
      <p:sp>
        <p:nvSpPr>
          <p:cNvPr id="1238" name="FGSM"/>
          <p:cNvSpPr txBox="1"/>
          <p:nvPr/>
        </p:nvSpPr>
        <p:spPr>
          <a:xfrm>
            <a:off x="1660287" y="4997832"/>
            <a:ext cx="746424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FGSM</a:t>
            </a:r>
          </a:p>
        </p:txBody>
      </p:sp>
      <p:sp>
        <p:nvSpPr>
          <p:cNvPr id="1239" name="Line"/>
          <p:cNvSpPr/>
          <p:nvPr/>
        </p:nvSpPr>
        <p:spPr>
          <a:xfrm>
            <a:off x="5422900" y="4710656"/>
            <a:ext cx="787400" cy="1"/>
          </a:xfrm>
          <a:prstGeom prst="line">
            <a:avLst/>
          </a:prstGeom>
          <a:ln w="50800">
            <a:solidFill>
              <a:srgbClr val="00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40" name="Line"/>
          <p:cNvSpPr/>
          <p:nvPr/>
        </p:nvSpPr>
        <p:spPr>
          <a:xfrm>
            <a:off x="5422900" y="5137960"/>
            <a:ext cx="787400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41" name="Robust Accuracy against multi-step attacks"/>
          <p:cNvSpPr txBox="1"/>
          <p:nvPr/>
        </p:nvSpPr>
        <p:spPr>
          <a:xfrm>
            <a:off x="6587887" y="4568761"/>
            <a:ext cx="5038379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2000"/>
            </a:pPr>
            <a:r>
              <a:t>Robust Accuracy against</a:t>
            </a:r>
            <a:r>
              <a:rPr b="1"/>
              <a:t> multi-step attacks</a:t>
            </a:r>
          </a:p>
        </p:txBody>
      </p:sp>
      <p:sp>
        <p:nvSpPr>
          <p:cNvPr id="1242" name="Robust Accuracy against single-step attacks"/>
          <p:cNvSpPr txBox="1"/>
          <p:nvPr/>
        </p:nvSpPr>
        <p:spPr>
          <a:xfrm>
            <a:off x="6587887" y="4997832"/>
            <a:ext cx="5165627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2000"/>
            </a:pPr>
            <a:r>
              <a:t>Robust Accuracy against </a:t>
            </a:r>
            <a:r>
              <a:rPr b="1"/>
              <a:t>single-step attacks</a:t>
            </a:r>
          </a:p>
        </p:txBody>
      </p:sp>
      <p:sp>
        <p:nvSpPr>
          <p:cNvPr id="1243" name="CIFAR10, PreactResnet18,"/>
          <p:cNvSpPr txBox="1"/>
          <p:nvPr/>
        </p:nvSpPr>
        <p:spPr>
          <a:xfrm>
            <a:off x="5681145" y="1512683"/>
            <a:ext cx="3093566" cy="240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CIFAR10, PreactResnet18, </a:t>
            </a:r>
            <a14:m>
              <m:oMath>
                <m:r>
                  <a:rPr xmlns:a="http://schemas.openxmlformats.org/drawingml/2006/main" sz="1650" i="1">
                    <a:solidFill>
                      <a:srgbClr val="262626"/>
                    </a:solidFill>
                    <a:latin typeface="Cambria Math" panose="02040503050406030204" pitchFamily="18" charset="0"/>
                  </a:rPr>
                  <m:t>ϵ</m:t>
                </m:r>
                <m:r>
                  <a:rPr xmlns:a="http://schemas.openxmlformats.org/drawingml/2006/main" sz="1650" i="1">
                    <a:solidFill>
                      <a:srgbClr val="262626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1650" i="1">
                    <a:solidFill>
                      <a:srgbClr val="262626"/>
                    </a:solidFill>
                    <a:latin typeface="Cambria Math" panose="02040503050406030204" pitchFamily="18" charset="0"/>
                  </a:rPr>
                  <m:t>8</m:t>
                </m:r>
                <m:r>
                  <a:rPr xmlns:a="http://schemas.openxmlformats.org/drawingml/2006/main" sz="1650" i="1">
                    <a:solidFill>
                      <a:srgbClr val="262626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1650" i="1">
                    <a:solidFill>
                      <a:srgbClr val="262626"/>
                    </a:solidFill>
                    <a:latin typeface="Cambria Math" panose="02040503050406030204" pitchFamily="18" charset="0"/>
                  </a:rPr>
                  <m:t>255</m:t>
                </m:r>
              </m:oMath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46" name="Mitig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Mitigations</a:t>
            </a:r>
          </a:p>
        </p:txBody>
      </p:sp>
      <p:sp>
        <p:nvSpPr>
          <p:cNvPr id="1247" name="Noisy single steps attacks"/>
          <p:cNvSpPr txBox="1"/>
          <p:nvPr/>
        </p:nvSpPr>
        <p:spPr>
          <a:xfrm>
            <a:off x="583857" y="1118803"/>
            <a:ext cx="3075310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40368" indent="-140368">
              <a:buClr>
                <a:srgbClr val="E60119"/>
              </a:buClr>
              <a:buSzPct val="100000"/>
              <a:buChar char="•"/>
              <a:defRPr sz="2000"/>
            </a:lvl1pPr>
          </a:lstStyle>
          <a:p>
            <a:pPr/>
            <a:r>
              <a:t>Noisy single steps attacks</a:t>
            </a:r>
          </a:p>
        </p:txBody>
      </p:sp>
      <p:sp>
        <p:nvSpPr>
          <p:cNvPr id="1248" name="Google Shape;448;g25ef6e5b4ca_0_0"/>
          <p:cNvSpPr txBox="1"/>
          <p:nvPr/>
        </p:nvSpPr>
        <p:spPr>
          <a:xfrm>
            <a:off x="897208" y="6305638"/>
            <a:ext cx="8747751" cy="442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1200">
                <a:solidFill>
                  <a:srgbClr val="8B8B8B"/>
                </a:solidFill>
              </a:defRPr>
            </a:lvl1pPr>
          </a:lstStyle>
          <a:p>
            <a:pPr/>
            <a:r>
              <a:t>Fast is better than free: revisiting adversarial training [Wong 2020], Make Some Noise: Reliable and Efficient Single-Step Adversarial Training [De Jorge 2022]</a:t>
            </a:r>
          </a:p>
        </p:txBody>
      </p:sp>
      <p:grpSp>
        <p:nvGrpSpPr>
          <p:cNvPr id="1251" name="Group"/>
          <p:cNvGrpSpPr/>
          <p:nvPr/>
        </p:nvGrpSpPr>
        <p:grpSpPr>
          <a:xfrm>
            <a:off x="3970608" y="825947"/>
            <a:ext cx="2600951" cy="5151088"/>
            <a:chOff x="0" y="0"/>
            <a:chExt cx="2600950" cy="5151087"/>
          </a:xfrm>
        </p:grpSpPr>
        <p:sp>
          <p:nvSpPr>
            <p:cNvPr id="1249" name="RS-FGSM"/>
            <p:cNvSpPr txBox="1"/>
            <p:nvPr/>
          </p:nvSpPr>
          <p:spPr>
            <a:xfrm>
              <a:off x="708548" y="4867296"/>
              <a:ext cx="1183854" cy="2837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000"/>
              </a:lvl1pPr>
            </a:lstStyle>
            <a:p>
              <a:pPr/>
              <a:r>
                <a:t>RS-FGSM</a:t>
              </a:r>
            </a:p>
          </p:txBody>
        </p:sp>
        <p:pic>
          <p:nvPicPr>
            <p:cNvPr id="125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600951" cy="27874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54" name="Group"/>
          <p:cNvGrpSpPr/>
          <p:nvPr/>
        </p:nvGrpSpPr>
        <p:grpSpPr>
          <a:xfrm>
            <a:off x="6883000" y="434770"/>
            <a:ext cx="5000188" cy="5542265"/>
            <a:chOff x="0" y="0"/>
            <a:chExt cx="5000187" cy="5542264"/>
          </a:xfrm>
        </p:grpSpPr>
        <p:pic>
          <p:nvPicPr>
            <p:cNvPr id="125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000188" cy="52119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53" name="N-FGSM"/>
            <p:cNvSpPr txBox="1"/>
            <p:nvPr/>
          </p:nvSpPr>
          <p:spPr>
            <a:xfrm>
              <a:off x="1522853" y="5258473"/>
              <a:ext cx="1014438" cy="2837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000"/>
              </a:lvl1pPr>
            </a:lstStyle>
            <a:p>
              <a:pPr/>
              <a:r>
                <a:t>N-FGSM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472;g3aa6084df88_1_0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57" name="cnn7_cifar10_long_adv_ibp_loss.pdf" descr="cnn7_cifar10_long_adv_ibp_loss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88353" y="1681053"/>
            <a:ext cx="7109609" cy="3495894"/>
          </a:xfrm>
          <a:prstGeom prst="rect">
            <a:avLst/>
          </a:prstGeom>
          <a:ln w="12700">
            <a:miter lim="400000"/>
          </a:ln>
        </p:spPr>
      </p:pic>
      <p:sp>
        <p:nvSpPr>
          <p:cNvPr id="1258" name="Over-approximations and catastrophic overfitting"/>
          <p:cNvSpPr txBox="1"/>
          <p:nvPr/>
        </p:nvSpPr>
        <p:spPr>
          <a:xfrm>
            <a:off x="731837" y="314035"/>
            <a:ext cx="10728326" cy="87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896111">
              <a:lnSpc>
                <a:spcPct val="90000"/>
              </a:lnSpc>
              <a:defRPr sz="3136">
                <a:solidFill>
                  <a:schemeClr val="accent5">
                    <a:lumOff val="-6549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Over-approximations and catastrophic overfitting</a:t>
            </a:r>
          </a:p>
        </p:txBody>
      </p:sp>
      <p:sp>
        <p:nvSpPr>
          <p:cNvPr id="1259" name="Bounds decrease with stronger attacks…"/>
          <p:cNvSpPr txBox="1"/>
          <p:nvPr/>
        </p:nvSpPr>
        <p:spPr>
          <a:xfrm>
            <a:off x="7448984" y="1818197"/>
            <a:ext cx="4307380" cy="90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00526" indent="-200526">
              <a:lnSpc>
                <a:spcPct val="150000"/>
              </a:lnSpc>
              <a:buClr>
                <a:srgbClr val="E50119"/>
              </a:buClr>
              <a:buSzPct val="100000"/>
              <a:buChar char="•"/>
              <a:defRPr sz="1600"/>
            </a:pPr>
            <a:r>
              <a:rPr b="1"/>
              <a:t>Bounds decrease with stronger attacks </a:t>
            </a:r>
            <a:endParaRPr b="1"/>
          </a:p>
          <a:p>
            <a:pPr marL="200526" indent="-200526">
              <a:lnSpc>
                <a:spcPct val="150000"/>
              </a:lnSpc>
              <a:buClr>
                <a:srgbClr val="E50119"/>
              </a:buClr>
              <a:buSzPct val="100000"/>
              <a:buChar char="•"/>
              <a:defRPr sz="1600"/>
            </a:pPr>
            <a:r>
              <a:t>Adding noise is not enough to</a:t>
            </a:r>
            <a:r>
              <a:rPr b="1"/>
              <a:t> consistently mitigate catastrophic overfitting?</a:t>
            </a:r>
          </a:p>
        </p:txBody>
      </p:sp>
      <p:sp>
        <p:nvSpPr>
          <p:cNvPr id="1260" name="CIFAR10, PreactResnet18. Mean and 95% CI over 5 runs"/>
          <p:cNvSpPr txBox="1"/>
          <p:nvPr/>
        </p:nvSpPr>
        <p:spPr>
          <a:xfrm>
            <a:off x="640161" y="1313127"/>
            <a:ext cx="456873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CIFAR10, PreactResnet18. Mean and 95% CI over 5 runs</a:t>
            </a:r>
          </a:p>
        </p:txBody>
      </p:sp>
      <p:sp>
        <p:nvSpPr>
          <p:cNvPr id="1261" name="Rectangle"/>
          <p:cNvSpPr/>
          <p:nvPr/>
        </p:nvSpPr>
        <p:spPr>
          <a:xfrm>
            <a:off x="111224" y="2844889"/>
            <a:ext cx="340592" cy="7908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62" name="Over-approximated output bounds"/>
          <p:cNvSpPr txBox="1"/>
          <p:nvPr/>
        </p:nvSpPr>
        <p:spPr>
          <a:xfrm rot="16200000">
            <a:off x="-1155238" y="3066741"/>
            <a:ext cx="271095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Over-approximated output bounds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5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472;g3aa6084df88_1_0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65" name="Over-approximations and catastrophic overfitting"/>
          <p:cNvSpPr txBox="1"/>
          <p:nvPr/>
        </p:nvSpPr>
        <p:spPr>
          <a:xfrm>
            <a:off x="731837" y="314035"/>
            <a:ext cx="10728326" cy="87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896111">
              <a:lnSpc>
                <a:spcPct val="90000"/>
              </a:lnSpc>
              <a:defRPr sz="3136">
                <a:solidFill>
                  <a:schemeClr val="accent5">
                    <a:lumOff val="-6549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Over-approximations and catastrophic overfitting</a:t>
            </a:r>
          </a:p>
        </p:txBody>
      </p:sp>
      <p:sp>
        <p:nvSpPr>
          <p:cNvPr id="1266" name="Rectangle"/>
          <p:cNvSpPr/>
          <p:nvPr/>
        </p:nvSpPr>
        <p:spPr>
          <a:xfrm>
            <a:off x="8817440" y="2040008"/>
            <a:ext cx="929808" cy="11451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prstDash val="sysDot"/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67" name="Line"/>
          <p:cNvSpPr/>
          <p:nvPr/>
        </p:nvSpPr>
        <p:spPr>
          <a:xfrm>
            <a:off x="8231742" y="2720205"/>
            <a:ext cx="138684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68" name="Line"/>
          <p:cNvSpPr/>
          <p:nvPr/>
        </p:nvSpPr>
        <p:spPr>
          <a:xfrm flipV="1">
            <a:off x="8700244" y="1996515"/>
            <a:ext cx="1" cy="11248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69" name="Shape"/>
          <p:cNvSpPr/>
          <p:nvPr/>
        </p:nvSpPr>
        <p:spPr>
          <a:xfrm>
            <a:off x="8984577" y="2627360"/>
            <a:ext cx="595533" cy="42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734" y="0"/>
                </a:moveTo>
                <a:lnTo>
                  <a:pt x="0" y="2501"/>
                </a:lnTo>
                <a:lnTo>
                  <a:pt x="785" y="10313"/>
                </a:lnTo>
                <a:lnTo>
                  <a:pt x="12837" y="21600"/>
                </a:lnTo>
                <a:lnTo>
                  <a:pt x="20748" y="16296"/>
                </a:lnTo>
                <a:lnTo>
                  <a:pt x="21600" y="6464"/>
                </a:lnTo>
                <a:lnTo>
                  <a:pt x="15541" y="10457"/>
                </a:lnTo>
                <a:lnTo>
                  <a:pt x="12074" y="3091"/>
                </a:lnTo>
                <a:lnTo>
                  <a:pt x="4407" y="7921"/>
                </a:lnTo>
                <a:lnTo>
                  <a:pt x="5734" y="0"/>
                </a:lnTo>
                <a:close/>
              </a:path>
            </a:pathLst>
          </a:custGeom>
          <a:solidFill>
            <a:srgbClr val="6BB9DE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70" name="Line"/>
          <p:cNvSpPr/>
          <p:nvPr/>
        </p:nvSpPr>
        <p:spPr>
          <a:xfrm>
            <a:off x="3002932" y="2737302"/>
            <a:ext cx="138685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71" name="Line"/>
          <p:cNvSpPr/>
          <p:nvPr/>
        </p:nvSpPr>
        <p:spPr>
          <a:xfrm flipV="1">
            <a:off x="3471435" y="2013613"/>
            <a:ext cx="1" cy="11248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72" name="Shape"/>
          <p:cNvSpPr/>
          <p:nvPr/>
        </p:nvSpPr>
        <p:spPr>
          <a:xfrm>
            <a:off x="3755768" y="2644458"/>
            <a:ext cx="595533" cy="42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734" y="0"/>
                </a:moveTo>
                <a:lnTo>
                  <a:pt x="0" y="2501"/>
                </a:lnTo>
                <a:lnTo>
                  <a:pt x="785" y="10313"/>
                </a:lnTo>
                <a:lnTo>
                  <a:pt x="12837" y="21600"/>
                </a:lnTo>
                <a:lnTo>
                  <a:pt x="20748" y="16296"/>
                </a:lnTo>
                <a:lnTo>
                  <a:pt x="21600" y="6464"/>
                </a:lnTo>
                <a:lnTo>
                  <a:pt x="15541" y="10457"/>
                </a:lnTo>
                <a:lnTo>
                  <a:pt x="12074" y="3091"/>
                </a:lnTo>
                <a:lnTo>
                  <a:pt x="4407" y="7921"/>
                </a:lnTo>
                <a:lnTo>
                  <a:pt x="5734" y="0"/>
                </a:lnTo>
                <a:close/>
              </a:path>
            </a:pathLst>
          </a:custGeom>
          <a:solidFill>
            <a:srgbClr val="6BB9DE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73" name="Multiplication Sign"/>
          <p:cNvSpPr/>
          <p:nvPr/>
        </p:nvSpPr>
        <p:spPr>
          <a:xfrm>
            <a:off x="3990576" y="2778618"/>
            <a:ext cx="125916" cy="125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4"/>
          </a:solidFill>
          <a:ln w="3175">
            <a:solidFill>
              <a:schemeClr val="accent3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74" name="Line"/>
          <p:cNvSpPr/>
          <p:nvPr/>
        </p:nvSpPr>
        <p:spPr>
          <a:xfrm>
            <a:off x="2928043" y="4311280"/>
            <a:ext cx="6837046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75" name="Equation"/>
          <p:cNvSpPr txBox="1"/>
          <p:nvPr/>
        </p:nvSpPr>
        <p:spPr>
          <a:xfrm>
            <a:off x="3769644" y="4369463"/>
            <a:ext cx="581245" cy="17526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0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α</m:t>
                  </m:r>
                  <m:r>
                    <a:rPr xmlns:a="http://schemas.openxmlformats.org/drawingml/2006/main" sz="20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0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2000">
              <a:solidFill>
                <a:srgbClr val="262626"/>
              </a:solidFill>
            </a:endParaRPr>
          </a:p>
        </p:txBody>
      </p:sp>
      <p:sp>
        <p:nvSpPr>
          <p:cNvPr id="1276" name="Equation"/>
          <p:cNvSpPr txBox="1"/>
          <p:nvPr/>
        </p:nvSpPr>
        <p:spPr>
          <a:xfrm>
            <a:off x="8998453" y="4369463"/>
            <a:ext cx="560417" cy="17449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0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α</m:t>
                  </m:r>
                  <m:r>
                    <a:rPr xmlns:a="http://schemas.openxmlformats.org/drawingml/2006/main" sz="20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0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1</m:t>
                  </m:r>
                </m:oMath>
              </m:oMathPara>
            </a14:m>
            <a:endParaRPr sz="2000">
              <a:solidFill>
                <a:srgbClr val="262626"/>
              </a:solidFill>
            </a:endParaRPr>
          </a:p>
        </p:txBody>
      </p:sp>
      <p:sp>
        <p:nvSpPr>
          <p:cNvPr id="1277" name="Line"/>
          <p:cNvSpPr/>
          <p:nvPr/>
        </p:nvSpPr>
        <p:spPr>
          <a:xfrm flipV="1">
            <a:off x="9282343" y="3896958"/>
            <a:ext cx="1" cy="464323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78" name="High verifiability!"/>
          <p:cNvSpPr txBox="1"/>
          <p:nvPr/>
        </p:nvSpPr>
        <p:spPr>
          <a:xfrm>
            <a:off x="5958449" y="5012309"/>
            <a:ext cx="2540040" cy="261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600">
                <a:solidFill>
                  <a:srgbClr val="E60119"/>
                </a:solidFill>
              </a:defRPr>
            </a:lvl1pPr>
          </a:lstStyle>
          <a:p>
            <a:pPr/>
            <a:r>
              <a:t>High verifiability!</a:t>
            </a:r>
          </a:p>
        </p:txBody>
      </p:sp>
      <p:sp>
        <p:nvSpPr>
          <p:cNvPr id="1279" name="Line"/>
          <p:cNvSpPr/>
          <p:nvPr/>
        </p:nvSpPr>
        <p:spPr>
          <a:xfrm flipV="1">
            <a:off x="4053534" y="3896958"/>
            <a:ext cx="1" cy="464323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80" name="Line"/>
          <p:cNvSpPr/>
          <p:nvPr/>
        </p:nvSpPr>
        <p:spPr>
          <a:xfrm flipV="1">
            <a:off x="6506493" y="4448229"/>
            <a:ext cx="1" cy="464324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1283" name="Group"/>
          <p:cNvGrpSpPr/>
          <p:nvPr/>
        </p:nvGrpSpPr>
        <p:grpSpPr>
          <a:xfrm>
            <a:off x="4552343" y="4435577"/>
            <a:ext cx="136535" cy="837960"/>
            <a:chOff x="0" y="0"/>
            <a:chExt cx="136534" cy="837958"/>
          </a:xfrm>
        </p:grpSpPr>
        <p:sp>
          <p:nvSpPr>
            <p:cNvPr id="1281" name="?"/>
            <p:cNvSpPr txBox="1"/>
            <p:nvPr/>
          </p:nvSpPr>
          <p:spPr>
            <a:xfrm>
              <a:off x="0" y="576355"/>
              <a:ext cx="136535" cy="2616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1600">
                  <a:solidFill>
                    <a:srgbClr val="E60119"/>
                  </a:solidFill>
                </a:defRPr>
              </a:lvl1pPr>
            </a:lstStyle>
            <a:p>
              <a:pPr/>
              <a:r>
                <a:t>?</a:t>
              </a:r>
            </a:p>
          </p:txBody>
        </p:sp>
        <p:sp>
          <p:nvSpPr>
            <p:cNvPr id="1282" name="Line"/>
            <p:cNvSpPr/>
            <p:nvPr/>
          </p:nvSpPr>
          <p:spPr>
            <a:xfrm flipV="1">
              <a:off x="82489" y="-1"/>
              <a:ext cx="1" cy="46432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284" name="Our proposal: use over-approximations at training time for empirical robustness"/>
          <p:cNvSpPr txBox="1"/>
          <p:nvPr/>
        </p:nvSpPr>
        <p:spPr>
          <a:xfrm>
            <a:off x="696887" y="1348393"/>
            <a:ext cx="10447511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buClr>
                <a:srgbClr val="E60119"/>
              </a:buClr>
              <a:defRPr b="1" sz="2000"/>
            </a:lvl1pPr>
          </a:lstStyle>
          <a:p>
            <a:pPr/>
            <a:r>
              <a:t>Our proposal: use over-approximations at training time for empirical robustness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83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87" name="CT for Empirical Robustn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CT for Empirical Robustness</a:t>
            </a:r>
          </a:p>
        </p:txBody>
      </p:sp>
      <p:sp>
        <p:nvSpPr>
          <p:cNvPr id="1288" name="CIFAR10, PreactResnet18,"/>
          <p:cNvSpPr txBox="1"/>
          <p:nvPr/>
        </p:nvSpPr>
        <p:spPr>
          <a:xfrm>
            <a:off x="7044208" y="1112225"/>
            <a:ext cx="3093566" cy="24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CIFAR10, PreactResnet18, </a:t>
            </a:r>
            <a14:m>
              <m:oMath>
                <m:r>
                  <a:rPr xmlns:a="http://schemas.openxmlformats.org/drawingml/2006/main" sz="1650" i="1">
                    <a:solidFill>
                      <a:srgbClr val="262626"/>
                    </a:solidFill>
                    <a:latin typeface="Cambria Math" panose="02040503050406030204" pitchFamily="18" charset="0"/>
                  </a:rPr>
                  <m:t>ϵ</m:t>
                </m:r>
                <m:r>
                  <a:rPr xmlns:a="http://schemas.openxmlformats.org/drawingml/2006/main" sz="1650" i="1">
                    <a:solidFill>
                      <a:srgbClr val="262626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1650" i="1">
                    <a:solidFill>
                      <a:srgbClr val="262626"/>
                    </a:solidFill>
                    <a:latin typeface="Cambria Math" panose="02040503050406030204" pitchFamily="18" charset="0"/>
                  </a:rPr>
                  <m:t>8</m:t>
                </m:r>
                <m:r>
                  <a:rPr xmlns:a="http://schemas.openxmlformats.org/drawingml/2006/main" sz="1650" i="1">
                    <a:solidFill>
                      <a:srgbClr val="262626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1650" i="1">
                    <a:solidFill>
                      <a:srgbClr val="262626"/>
                    </a:solidFill>
                    <a:latin typeface="Cambria Math" panose="02040503050406030204" pitchFamily="18" charset="0"/>
                  </a:rPr>
                  <m:t>255</m:t>
                </m:r>
              </m:oMath>
            </a14:m>
          </a:p>
        </p:txBody>
      </p:sp>
      <p:sp>
        <p:nvSpPr>
          <p:cNvPr id="1289" name="CT + FGSM can prevent catastrophic overfitting on FGSM"/>
          <p:cNvSpPr txBox="1"/>
          <p:nvPr/>
        </p:nvSpPr>
        <p:spPr>
          <a:xfrm>
            <a:off x="695617" y="1624443"/>
            <a:ext cx="4901972" cy="45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140368" indent="-140368">
              <a:buClr>
                <a:srgbClr val="E60119"/>
              </a:buClr>
              <a:buSzPct val="100000"/>
              <a:buChar char="•"/>
              <a:defRPr sz="1600"/>
            </a:lvl1pPr>
          </a:lstStyle>
          <a:p>
            <a:pPr/>
            <a:r>
              <a:t>CT + FGSM can prevent catastrophic overfitting on FGSM </a:t>
            </a:r>
          </a:p>
        </p:txBody>
      </p:sp>
      <p:sp>
        <p:nvSpPr>
          <p:cNvPr id="1290" name="CIFAR10, PreactResnet18"/>
          <p:cNvSpPr txBox="1"/>
          <p:nvPr/>
        </p:nvSpPr>
        <p:spPr>
          <a:xfrm>
            <a:off x="7130568" y="3420131"/>
            <a:ext cx="210784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CIFAR10, PreactResnet18</a:t>
            </a:r>
          </a:p>
        </p:txBody>
      </p:sp>
      <p:sp>
        <p:nvSpPr>
          <p:cNvPr id="1291" name="Also prevent CO and improves robustness for N-FGSM"/>
          <p:cNvSpPr txBox="1"/>
          <p:nvPr/>
        </p:nvSpPr>
        <p:spPr>
          <a:xfrm>
            <a:off x="695617" y="4311763"/>
            <a:ext cx="5534860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40368" indent="-140368">
              <a:buClr>
                <a:srgbClr val="E60119"/>
              </a:buClr>
              <a:buSzPct val="100000"/>
              <a:buChar char="•"/>
              <a:defRPr sz="1600"/>
            </a:pPr>
            <a:r>
              <a:t>Also prevent CO </a:t>
            </a:r>
            <a:r>
              <a:rPr b="1"/>
              <a:t>and improves robustness for N-FGSM</a:t>
            </a:r>
          </a:p>
        </p:txBody>
      </p:sp>
      <p:pic>
        <p:nvPicPr>
          <p:cNvPr id="1292" name="CO_PRN18_8-255_reruns_val_aa_ok.pdf" descr="CO_PRN18_8-255_reruns_val_aa_ok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633" y="1448694"/>
            <a:ext cx="5137274" cy="1875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3" name="prn18_cifar10.pdf" descr="prn18_cifar10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6520" y="3713321"/>
            <a:ext cx="5143501" cy="2530582"/>
          </a:xfrm>
          <a:prstGeom prst="rect">
            <a:avLst/>
          </a:prstGeom>
          <a:ln w="12700">
            <a:miter lim="400000"/>
          </a:ln>
        </p:spPr>
      </p:pic>
      <p:sp>
        <p:nvSpPr>
          <p:cNvPr id="1294" name="CT"/>
          <p:cNvSpPr txBox="1"/>
          <p:nvPr/>
        </p:nvSpPr>
        <p:spPr>
          <a:xfrm>
            <a:off x="7455371" y="1614773"/>
            <a:ext cx="224310" cy="127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pPr/>
            <a:r>
              <a:t>CT</a:t>
            </a:r>
          </a:p>
        </p:txBody>
      </p:sp>
      <p:sp>
        <p:nvSpPr>
          <p:cNvPr id="1295" name="CT"/>
          <p:cNvSpPr txBox="1"/>
          <p:nvPr/>
        </p:nvSpPr>
        <p:spPr>
          <a:xfrm>
            <a:off x="10847945" y="4192873"/>
            <a:ext cx="224310" cy="127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pPr/>
            <a:r>
              <a:t>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98" name="CT for Empirical Robustn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CT for Empirical Robustness</a:t>
            </a:r>
          </a:p>
        </p:txBody>
      </p:sp>
      <p:graphicFrame>
        <p:nvGraphicFramePr>
          <p:cNvPr id="1299" name="Google Shape;465;g25ef6e5b4ca_0_443"/>
          <p:cNvGraphicFramePr/>
          <p:nvPr/>
        </p:nvGraphicFramePr>
        <p:xfrm>
          <a:off x="7207618" y="3093972"/>
          <a:ext cx="5284036" cy="237347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758170"/>
                <a:gridCol w="1758170"/>
              </a:tblGrid>
              <a:tr h="41515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>
                          <a:solidFill>
                            <a:srgbClr val="FFFFFF"/>
                          </a:solidFill>
                        </a:rPr>
                        <a:t>Training Method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rgbClr val="E601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>
                          <a:solidFill>
                            <a:srgbClr val="FFFFFF"/>
                          </a:solidFill>
                        </a:rPr>
                        <a:t>Empirical (%)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rgbClr val="E60119"/>
                    </a:solidFill>
                  </a:tcPr>
                </a:tc>
              </a:tr>
              <a:tr h="38975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CT + N-FGSM 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14.79</a:t>
                      </a:r>
                    </a:p>
                  </a:txBody>
                  <a:tcPr marL="91425" marR="91425" marT="91425" marB="91425" anchor="t" anchorCtr="0" horzOverflow="overflow"/>
                </a:tc>
              </a:tr>
              <a:tr h="38975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CT + PGD-5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/>
                        <a:t>16.45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38975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PGD-10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15.14</a:t>
                      </a:r>
                    </a:p>
                  </a:txBody>
                  <a:tcPr marL="91425" marR="91425" marT="91425" marB="91425" anchor="t" anchorCtr="0" horzOverflow="overflow"/>
                </a:tc>
              </a:tr>
              <a:tr h="38975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PGD-5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11.47</a:t>
                      </a:r>
                    </a:p>
                  </a:txBody>
                  <a:tcPr marL="91425" marR="91425" marT="91425" marB="91425" anchor="t" anchorCtr="0" horzOverflow="overflow"/>
                </a:tc>
              </a:tr>
              <a:tr h="38975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N-FGSM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0.23</a:t>
                      </a:r>
                    </a:p>
                  </a:txBody>
                  <a:tcPr marL="91425" marR="91425" marT="91425" marB="91425" anchor="t" anchorCtr="0" horzOverflow="overflow"/>
                </a:tc>
              </a:tr>
            </a:tbl>
          </a:graphicData>
        </a:graphic>
      </p:graphicFrame>
      <p:sp>
        <p:nvSpPr>
          <p:cNvPr id="1300" name="CIFAR10, CNN-7, 30 Epochs"/>
          <p:cNvSpPr txBox="1"/>
          <p:nvPr/>
        </p:nvSpPr>
        <p:spPr>
          <a:xfrm>
            <a:off x="1021797" y="2737825"/>
            <a:ext cx="2364297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CIFAR10, </a:t>
            </a:r>
            <a:r>
              <a:rPr b="1"/>
              <a:t>CNN-7, 30 Epochs</a:t>
            </a:r>
          </a:p>
        </p:txBody>
      </p:sp>
      <p:sp>
        <p:nvSpPr>
          <p:cNvPr id="1301" name="CIFAR10, CNN-7, 160 Epochs"/>
          <p:cNvSpPr txBox="1"/>
          <p:nvPr/>
        </p:nvSpPr>
        <p:spPr>
          <a:xfrm>
            <a:off x="7270197" y="2775925"/>
            <a:ext cx="251257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CIFAR10, </a:t>
            </a:r>
            <a:r>
              <a:rPr b="1"/>
              <a:t>CNN-7, 160 Epochs </a:t>
            </a:r>
          </a:p>
        </p:txBody>
      </p:sp>
      <p:sp>
        <p:nvSpPr>
          <p:cNvPr id="1302" name="Performance improvement (w.r.t underlying attack):…"/>
          <p:cNvSpPr txBox="1"/>
          <p:nvPr/>
        </p:nvSpPr>
        <p:spPr>
          <a:xfrm>
            <a:off x="3276257" y="1071911"/>
            <a:ext cx="6241425" cy="1240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  <a:defRPr sz="1600"/>
            </a:pPr>
            <a:r>
              <a:t>Performance improvement (w.r.t underlying attack):</a:t>
            </a:r>
          </a:p>
          <a:p>
            <a:pPr marL="160421" indent="-160421">
              <a:lnSpc>
                <a:spcPct val="150000"/>
              </a:lnSpc>
              <a:buClr>
                <a:srgbClr val="E60119"/>
              </a:buClr>
              <a:buSzPct val="100000"/>
              <a:buChar char="•"/>
              <a:defRPr sz="1600"/>
            </a:pPr>
            <a:r>
              <a:t>On longer training schedules</a:t>
            </a:r>
          </a:p>
          <a:p>
            <a:pPr marL="160421" indent="-160421">
              <a:lnSpc>
                <a:spcPct val="150000"/>
              </a:lnSpc>
              <a:buClr>
                <a:srgbClr val="E60119"/>
              </a:buClr>
              <a:buSzPct val="100000"/>
              <a:buChar char="•"/>
              <a:defRPr sz="1600"/>
            </a:pPr>
            <a:r>
              <a:t>On easier datasets</a:t>
            </a:r>
          </a:p>
          <a:p>
            <a:pPr marL="160421" indent="-160421">
              <a:lnSpc>
                <a:spcPct val="150000"/>
              </a:lnSpc>
              <a:buClr>
                <a:srgbClr val="E60119"/>
              </a:buClr>
              <a:buSzPct val="100000"/>
              <a:buChar char="•"/>
              <a:defRPr sz="1600"/>
            </a:pPr>
            <a:r>
              <a:t>On shallower networks</a:t>
            </a:r>
          </a:p>
        </p:txBody>
      </p:sp>
      <p:pic>
        <p:nvPicPr>
          <p:cNvPr id="1303" name="cnn7_cifar10_AA.pdf" descr="cnn7_cifar10_AA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711" y="2992114"/>
            <a:ext cx="5516129" cy="2713915"/>
          </a:xfrm>
          <a:prstGeom prst="rect">
            <a:avLst/>
          </a:prstGeom>
          <a:ln w="12700">
            <a:miter lim="400000"/>
          </a:ln>
        </p:spPr>
      </p:pic>
      <p:sp>
        <p:nvSpPr>
          <p:cNvPr id="1304" name="CT"/>
          <p:cNvSpPr txBox="1"/>
          <p:nvPr/>
        </p:nvSpPr>
        <p:spPr>
          <a:xfrm>
            <a:off x="1488045" y="4904073"/>
            <a:ext cx="224310" cy="127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pPr/>
            <a:r>
              <a:t>CT</a:t>
            </a:r>
          </a:p>
        </p:txBody>
      </p:sp>
      <p:sp>
        <p:nvSpPr>
          <p:cNvPr id="1305" name="Can over-approximations be used beyond robustness?"/>
          <p:cNvSpPr txBox="1"/>
          <p:nvPr/>
        </p:nvSpPr>
        <p:spPr>
          <a:xfrm>
            <a:off x="3276257" y="5957105"/>
            <a:ext cx="6241425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50000"/>
              </a:lnSpc>
              <a:defRPr sz="1600"/>
            </a:lvl1pPr>
          </a:lstStyle>
          <a:p>
            <a:pPr/>
            <a:r>
              <a:t>Can over-approximations be used beyond robustness?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5" grpId="3"/>
      <p:bldP build="whole" bldLvl="1" animBg="1" rev="0" advAuto="0" spid="1301" grpId="1"/>
      <p:bldP build="whole" bldLvl="1" animBg="1" rev="0" advAuto="0" spid="1299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08" name="Over-approximations for Explaina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96111">
              <a:defRPr sz="5292"/>
            </a:lvl1pPr>
          </a:lstStyle>
          <a:p>
            <a:pPr/>
            <a:r>
              <a:t>Over-approximations for Explainability</a:t>
            </a:r>
          </a:p>
        </p:txBody>
      </p:sp>
      <p:sp>
        <p:nvSpPr>
          <p:cNvPr id="1309" name="Google Shape;107;p53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r">
              <a:defRPr sz="13500">
                <a:solidFill>
                  <a:srgbClr val="E50019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12" name="Feature Attribu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Feature Attributions</a:t>
            </a:r>
          </a:p>
        </p:txBody>
      </p:sp>
      <p:grpSp>
        <p:nvGrpSpPr>
          <p:cNvPr id="1316" name="Group"/>
          <p:cNvGrpSpPr/>
          <p:nvPr/>
        </p:nvGrpSpPr>
        <p:grpSpPr>
          <a:xfrm>
            <a:off x="351439" y="2622723"/>
            <a:ext cx="5596842" cy="1648200"/>
            <a:chOff x="0" y="0"/>
            <a:chExt cx="5596840" cy="1648198"/>
          </a:xfrm>
        </p:grpSpPr>
        <p:pic>
          <p:nvPicPr>
            <p:cNvPr id="1313" name="Screenshot 2025-12-10 at 15.30.58.png" descr="Screenshot 2025-12-10 at 15.30.5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43792" cy="16481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4" name="Screenshot 2025-12-10 at 15.31.25.png" descr="Screenshot 2025-12-10 at 15.31.25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947912" y="0"/>
              <a:ext cx="1648929" cy="1644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5" name="Screenshot 2025-12-10 at 15.31.12.png" descr="Screenshot 2025-12-10 at 15.31.1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1973751" y="0"/>
              <a:ext cx="1644412" cy="16399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17" name="Google Shape;450;g25ef6e5b4ca_0_0"/>
          <p:cNvSpPr txBox="1"/>
          <p:nvPr/>
        </p:nvSpPr>
        <p:spPr>
          <a:xfrm>
            <a:off x="731849" y="795878"/>
            <a:ext cx="10728302" cy="1018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0000"/>
              </a:lnSpc>
              <a:defRPr sz="22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Right for the wrong reasons, the need for Explainability</a:t>
            </a:r>
          </a:p>
        </p:txBody>
      </p:sp>
      <p:sp>
        <p:nvSpPr>
          <p:cNvPr id="1318" name="Identify inputs contributing to the network’s decision: improve trust, help diagnose bad models ……"/>
          <p:cNvSpPr txBox="1"/>
          <p:nvPr>
            <p:ph type="body" sz="half" idx="1"/>
          </p:nvPr>
        </p:nvSpPr>
        <p:spPr>
          <a:xfrm>
            <a:off x="5841355" y="1635125"/>
            <a:ext cx="5695008" cy="4532313"/>
          </a:xfrm>
          <a:prstGeom prst="rect">
            <a:avLst/>
          </a:prstGeom>
        </p:spPr>
        <p:txBody>
          <a:bodyPr/>
          <a:lstStyle/>
          <a:p>
            <a:pPr marL="434340" indent="-205740">
              <a:lnSpc>
                <a:spcPct val="150000"/>
              </a:lnSpc>
              <a:buClr>
                <a:srgbClr val="E50119"/>
              </a:buClr>
              <a:buSzPts val="2000"/>
              <a:buChar char="•"/>
              <a:defRPr sz="2000"/>
            </a:pPr>
            <a:r>
              <a:t>Identify inputs contributing to the network’s decision: improve trust, help diagnose bad models …</a:t>
            </a:r>
          </a:p>
          <a:p>
            <a:pPr marL="434340" indent="-205740">
              <a:lnSpc>
                <a:spcPct val="150000"/>
              </a:lnSpc>
              <a:buClr>
                <a:srgbClr val="E50119"/>
              </a:buClr>
              <a:buSzPts val="2000"/>
              <a:buChar char="•"/>
              <a:defRPr sz="2000"/>
            </a:pPr>
            <a:r>
              <a:t>But what if the method does not highlight truly important inputs?</a:t>
            </a:r>
          </a:p>
        </p:txBody>
      </p:sp>
      <p:grpSp>
        <p:nvGrpSpPr>
          <p:cNvPr id="1321" name="Group"/>
          <p:cNvGrpSpPr/>
          <p:nvPr/>
        </p:nvGrpSpPr>
        <p:grpSpPr>
          <a:xfrm>
            <a:off x="782325" y="3768705"/>
            <a:ext cx="10425425" cy="2889603"/>
            <a:chOff x="0" y="0"/>
            <a:chExt cx="10425424" cy="2889601"/>
          </a:xfrm>
        </p:grpSpPr>
        <p:pic>
          <p:nvPicPr>
            <p:cNvPr id="1319" name="Screenshot 2025-12-11 at 14.54.00.png" descr="Screenshot 2025-12-11 at 14.54.00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415269" y="0"/>
              <a:ext cx="5010156" cy="17783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0" name="Google Shape;448;g25ef6e5b4ca_0_0"/>
            <p:cNvSpPr txBox="1"/>
            <p:nvPr/>
          </p:nvSpPr>
          <p:spPr>
            <a:xfrm>
              <a:off x="0" y="2625387"/>
              <a:ext cx="8747750" cy="264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>
                <a:defRPr sz="1200">
                  <a:solidFill>
                    <a:srgbClr val="8B8B8B"/>
                  </a:solidFill>
                </a:defRPr>
              </a:lvl1pPr>
            </a:lstStyle>
            <a:p>
              <a:pPr/>
              <a:r>
                <a:t>CAM-Based Methods Can See through Walls [Taimeskhanov 2024]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1" grpId="2"/>
      <p:bldP build="p" bldLvl="5" animBg="1" rev="0" advAuto="0" spid="1318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24" name="Formally Robust Explan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Formally Robust Explanations</a:t>
            </a:r>
          </a:p>
        </p:txBody>
      </p:sp>
      <p:sp>
        <p:nvSpPr>
          <p:cNvPr id="1325" name="Google Shape;448;g25ef6e5b4ca_0_0"/>
          <p:cNvSpPr txBox="1"/>
          <p:nvPr/>
        </p:nvSpPr>
        <p:spPr>
          <a:xfrm>
            <a:off x="782325" y="6394092"/>
            <a:ext cx="8747750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1200">
                <a:solidFill>
                  <a:srgbClr val="8B8B8B"/>
                </a:solidFill>
              </a:defRPr>
            </a:lvl1pPr>
          </a:lstStyle>
          <a:p>
            <a:pPr/>
            <a:r>
              <a:t>Abduction-Based Explanations for Machine Learning Models [Ignatiev 2018]</a:t>
            </a:r>
          </a:p>
        </p:txBody>
      </p:sp>
      <p:pic>
        <p:nvPicPr>
          <p:cNvPr id="1326" name="Screenshot 2025-12-15 at 01.01.12.png" descr="Screenshot 2025-12-15 at 01.01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7011" y="1435226"/>
            <a:ext cx="3413070" cy="3421957"/>
          </a:xfrm>
          <a:prstGeom prst="rect">
            <a:avLst/>
          </a:prstGeom>
          <a:ln w="12700">
            <a:miter lim="400000"/>
          </a:ln>
        </p:spPr>
      </p:pic>
      <p:sp>
        <p:nvSpPr>
          <p:cNvPr id="1327" name="Binary attribution: irrelevant or relevant…"/>
          <p:cNvSpPr txBox="1"/>
          <p:nvPr>
            <p:ph type="body" sz="half" idx="1"/>
          </p:nvPr>
        </p:nvSpPr>
        <p:spPr>
          <a:xfrm>
            <a:off x="4701183" y="1381125"/>
            <a:ext cx="6758980" cy="4532313"/>
          </a:xfrm>
          <a:prstGeom prst="rect">
            <a:avLst/>
          </a:prstGeom>
        </p:spPr>
        <p:txBody>
          <a:bodyPr/>
          <a:lstStyle/>
          <a:p>
            <a:pPr marL="434340" indent="-205740">
              <a:lnSpc>
                <a:spcPct val="150000"/>
              </a:lnSpc>
              <a:buClr>
                <a:srgbClr val="E50119"/>
              </a:buClr>
              <a:buSzPts val="2000"/>
              <a:buChar char="•"/>
              <a:defRPr sz="2000"/>
            </a:pPr>
            <a:r>
              <a:t>Binary attribution: irrelevant or relevant</a:t>
            </a:r>
          </a:p>
          <a:p>
            <a:pPr marL="434340" indent="-205740">
              <a:lnSpc>
                <a:spcPct val="150000"/>
              </a:lnSpc>
              <a:buClr>
                <a:srgbClr val="E50119"/>
              </a:buClr>
              <a:buSzPts val="2000"/>
              <a:buChar char="•"/>
              <a:defRPr sz="2000"/>
            </a:pPr>
            <a:r>
              <a:rPr b="1"/>
              <a:t>Irrelevant pixel:</a:t>
            </a:r>
            <a:r>
              <a:t> perturbing it (</a:t>
            </a:r>
            <a:r>
              <a:rPr i="1"/>
              <a:t>locally</a:t>
            </a:r>
            <a:r>
              <a:t>) does not change the prediction (= provable robustness!)</a:t>
            </a:r>
            <a:endParaRPr b="1"/>
          </a:p>
          <a:p>
            <a:pPr marL="434340" indent="-205740">
              <a:lnSpc>
                <a:spcPct val="150000"/>
              </a:lnSpc>
              <a:buClr>
                <a:srgbClr val="E50119"/>
              </a:buClr>
              <a:buSzPts val="2000"/>
              <a:buChar char="•"/>
              <a:defRPr sz="2000"/>
            </a:pPr>
            <a:r>
              <a:rPr b="1"/>
              <a:t>Subset-Optimal: </a:t>
            </a:r>
            <a:r>
              <a:t>if perturbing any new pixel together with the irrelevant features changes the prediction</a:t>
            </a:r>
          </a:p>
          <a:p>
            <a:pPr marL="434340" indent="-205740">
              <a:lnSpc>
                <a:spcPct val="150000"/>
              </a:lnSpc>
              <a:buClr>
                <a:srgbClr val="E50119"/>
              </a:buClr>
              <a:buSzPts val="2000"/>
              <a:buChar char="•"/>
              <a:defRPr sz="2000"/>
            </a:pPr>
            <a:r>
              <a:t>Key metric: size of the irrelevant feature set (larger = simpler explanation)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2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lide Number"/>
          <p:cNvSpPr txBox="1"/>
          <p:nvPr>
            <p:ph type="sldNum" sz="quarter" idx="2"/>
          </p:nvPr>
        </p:nvSpPr>
        <p:spPr>
          <a:xfrm>
            <a:off x="11504214" y="6394105"/>
            <a:ext cx="188859" cy="2642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38" name="Verifying Neural Network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Verifying Neural Networks</a:t>
            </a:r>
          </a:p>
        </p:txBody>
      </p:sp>
      <p:sp>
        <p:nvSpPr>
          <p:cNvPr id="739" name="Google Shape;107;p53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r">
              <a:defRPr sz="13500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30" name="Formally Robust Explan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Formally Robust Explanations</a:t>
            </a:r>
          </a:p>
        </p:txBody>
      </p:sp>
      <p:graphicFrame>
        <p:nvGraphicFramePr>
          <p:cNvPr id="1331" name="Google Shape;465;g25ef6e5b4ca_0_443"/>
          <p:cNvGraphicFramePr/>
          <p:nvPr/>
        </p:nvGraphicFramePr>
        <p:xfrm>
          <a:off x="1655179" y="1512683"/>
          <a:ext cx="7173505" cy="318627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023425"/>
                <a:gridCol w="1023425"/>
                <a:gridCol w="1023425"/>
                <a:gridCol w="1023425"/>
                <a:gridCol w="1023425"/>
                <a:gridCol w="1023425"/>
                <a:gridCol w="1023425"/>
                <a:gridCol w="1023425"/>
              </a:tblGrid>
              <a:tr h="389758">
                <a:tc>
                  <a:txBody>
                    <a:bodyPr/>
                    <a:lstStyle/>
                    <a:p>
                      <a:pPr marR="12700" algn="ctr">
                        <a:defRPr b="1"/>
                      </a:pPr>
                    </a:p>
                  </a:txBody>
                  <a:tcPr marL="88900" marR="88900" marT="88900" marB="88900" anchor="t" anchorCtr="0" horzOverflow="overflow">
                    <a:lnL w="0"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blipFill rotWithShape="1">
                      <a:blip r:embed="rId2"/>
                      <a:srcRect l="0" t="0" r="0" b="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99B9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389758"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 w="0"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blipFill rotWithShape="1">
                      <a:blip r:embed="rId3"/>
                      <a:srcRect l="0" t="0" r="0" b="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99B9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389758"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 w="0"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99B9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3">
                        <a:lumOff val="2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3">
                        <a:lumOff val="2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3">
                        <a:lumOff val="2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3">
                        <a:lumOff val="20196"/>
                      </a:schemeClr>
                    </a:solidFill>
                  </a:tcPr>
                </a:tc>
              </a:tr>
              <a:tr h="399562"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 w="0"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blipFill rotWithShape="1">
                      <a:blip r:embed="rId5"/>
                      <a:srcRect l="0" t="0" r="0" b="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99B9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399562"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 w="0"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blipFill rotWithShape="1">
                      <a:blip r:embed="rId6"/>
                      <a:srcRect l="0" t="0" r="0" b="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99B9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3">
                        <a:lumOff val="2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3">
                        <a:lumOff val="20196"/>
                      </a:schemeClr>
                    </a:solidFill>
                  </a:tcPr>
                </a:tc>
              </a:tr>
              <a:tr h="399562"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 w="0"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blipFill rotWithShape="1">
                      <a:blip r:embed="rId7"/>
                      <a:srcRect l="0" t="0" r="0" b="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99B9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32" name="Each step: solving a verification problem!…"/>
          <p:cNvSpPr txBox="1"/>
          <p:nvPr/>
        </p:nvSpPr>
        <p:spPr>
          <a:xfrm>
            <a:off x="2106448" y="4349504"/>
            <a:ext cx="7775903" cy="5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40368" indent="-140368">
              <a:lnSpc>
                <a:spcPct val="150000"/>
              </a:lnSpc>
              <a:buClr>
                <a:srgbClr val="E60119"/>
              </a:buClr>
              <a:buSzPct val="100000"/>
              <a:buChar char="•"/>
              <a:defRPr sz="1600">
                <a:solidFill>
                  <a:srgbClr val="000000"/>
                </a:solidFill>
              </a:defRPr>
            </a:pPr>
            <a:r>
              <a:t>Each step: solving a verification problem!</a:t>
            </a:r>
          </a:p>
          <a:p>
            <a:pPr marL="140368" indent="-140368">
              <a:lnSpc>
                <a:spcPct val="150000"/>
              </a:lnSpc>
              <a:buClr>
                <a:srgbClr val="E60119"/>
              </a:buClr>
              <a:buSzPct val="100000"/>
              <a:buChar char="•"/>
              <a:defRPr sz="1600">
                <a:solidFill>
                  <a:srgbClr val="000000"/>
                </a:solidFill>
              </a:defRPr>
            </a:pPr>
            <a:r>
              <a:t>Active area of research to increase scalability</a:t>
            </a:r>
          </a:p>
        </p:txBody>
      </p:sp>
      <p:sp>
        <p:nvSpPr>
          <p:cNvPr id="1333" name="Rectangle"/>
          <p:cNvSpPr/>
          <p:nvPr/>
        </p:nvSpPr>
        <p:spPr>
          <a:xfrm>
            <a:off x="1993939" y="4675425"/>
            <a:ext cx="93942" cy="1302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34" name="Rectangle"/>
          <p:cNvSpPr/>
          <p:nvPr/>
        </p:nvSpPr>
        <p:spPr>
          <a:xfrm>
            <a:off x="1673899" y="2140505"/>
            <a:ext cx="93942" cy="1302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35" name="VeriX: Towards Verified Explainability of Deep Neural Networks [Wu 2023]"/>
          <p:cNvSpPr txBox="1"/>
          <p:nvPr/>
        </p:nvSpPr>
        <p:spPr>
          <a:xfrm>
            <a:off x="802441" y="6440238"/>
            <a:ext cx="5030292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rgbClr val="8B8B8B"/>
                </a:solidFill>
              </a:defRPr>
            </a:lvl1pPr>
          </a:lstStyle>
          <a:p>
            <a:pPr/>
            <a:r>
              <a:t>VeriX: Towards Verified Explainability of Deep Neural Networks [Wu 2023] </a:t>
            </a:r>
          </a:p>
        </p:txBody>
      </p:sp>
      <p:graphicFrame>
        <p:nvGraphicFramePr>
          <p:cNvPr id="1336" name="Table 1-1"/>
          <p:cNvGraphicFramePr/>
          <p:nvPr/>
        </p:nvGraphicFramePr>
        <p:xfrm>
          <a:off x="10728117" y="2140183"/>
          <a:ext cx="1159673" cy="13185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121572"/>
              </a:tblGrid>
              <a:tr h="42764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/>
                        <a:t>Candidate</a:t>
                      </a: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rgbClr val="99B997"/>
                    </a:solidFill>
                  </a:tcPr>
                </a:tc>
              </a:tr>
              <a:tr h="42764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/>
                        <a:t>Irrelevant</a:t>
                      </a: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42764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/>
                        <a:t>Relevant</a:t>
                      </a: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3">
                        <a:lumOff val="20196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332" grpId="3"/>
      <p:bldP build="whole" bldLvl="1" animBg="1" rev="0" advAuto="0" spid="1331" grpId="1"/>
      <p:bldP build="whole" bldLvl="1" animBg="1" rev="0" advAuto="0" spid="1336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39" name="Over-approximations For Explaina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Over-approximations For Explainability</a:t>
            </a:r>
          </a:p>
        </p:txBody>
      </p:sp>
      <p:sp>
        <p:nvSpPr>
          <p:cNvPr id="1340" name="Google Shape;448;g25ef6e5b4ca_0_0"/>
          <p:cNvSpPr txBox="1"/>
          <p:nvPr/>
        </p:nvSpPr>
        <p:spPr>
          <a:xfrm>
            <a:off x="782325" y="6305192"/>
            <a:ext cx="8747750" cy="442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1200">
                <a:solidFill>
                  <a:srgbClr val="8B8B8B"/>
                </a:solidFill>
              </a:defRPr>
            </a:lvl1pPr>
          </a:lstStyle>
          <a:p>
            <a:pPr/>
            <a:r>
              <a:t>VeriX: Towards Verified Explainability of Deep Neural Networks [Wu 2023], A dive into formal explainable attributions for image classification [Doncenco 2025]</a:t>
            </a:r>
          </a:p>
        </p:txBody>
      </p:sp>
      <p:sp>
        <p:nvSpPr>
          <p:cNvPr id="1341" name="Use over-approximations for scalability?"/>
          <p:cNvSpPr txBox="1"/>
          <p:nvPr/>
        </p:nvSpPr>
        <p:spPr>
          <a:xfrm>
            <a:off x="457519" y="1215907"/>
            <a:ext cx="670250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434340" indent="-20574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600"/>
              <a:buChar char="•"/>
              <a:defRPr sz="1600"/>
            </a:lvl1pPr>
          </a:lstStyle>
          <a:p>
            <a:pPr/>
            <a:r>
              <a:t>Use over-approximations for scalability?</a:t>
            </a:r>
          </a:p>
        </p:txBody>
      </p:sp>
      <p:graphicFrame>
        <p:nvGraphicFramePr>
          <p:cNvPr id="1342" name="Table 1"/>
          <p:cNvGraphicFramePr/>
          <p:nvPr/>
        </p:nvGraphicFramePr>
        <p:xfrm>
          <a:off x="7887969" y="1125219"/>
          <a:ext cx="1023427" cy="236796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023425"/>
              </a:tblGrid>
              <a:tr h="389758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389758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2">
                        <a:lumOff val="19313"/>
                      </a:schemeClr>
                    </a:solidFill>
                  </a:tcPr>
                </a:tc>
              </a:tr>
              <a:tr h="389758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2">
                        <a:lumOff val="19313"/>
                      </a:schemeClr>
                    </a:solidFill>
                  </a:tcPr>
                </a:tc>
              </a:tr>
              <a:tr h="399562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2">
                        <a:lumOff val="19313"/>
                      </a:schemeClr>
                    </a:solidFill>
                  </a:tcPr>
                </a:tc>
              </a:tr>
              <a:tr h="399562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2">
                        <a:lumOff val="19313"/>
                      </a:schemeClr>
                    </a:solidFill>
                  </a:tcPr>
                </a:tc>
              </a:tr>
              <a:tr h="399562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2">
                        <a:lumOff val="19313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43" name="Too Many Unknowns!"/>
          <p:cNvSpPr txBox="1"/>
          <p:nvPr/>
        </p:nvSpPr>
        <p:spPr>
          <a:xfrm>
            <a:off x="7587893" y="3869330"/>
            <a:ext cx="171247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Too Many Unknowns!</a:t>
            </a:r>
          </a:p>
        </p:txBody>
      </p:sp>
      <p:graphicFrame>
        <p:nvGraphicFramePr>
          <p:cNvPr id="1344" name="Table 1-1"/>
          <p:cNvGraphicFramePr/>
          <p:nvPr/>
        </p:nvGraphicFramePr>
        <p:xfrm>
          <a:off x="10728117" y="2140183"/>
          <a:ext cx="1023426" cy="77951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023425"/>
              </a:tblGrid>
              <a:tr h="38975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/>
                        <a:t>Irrelevant</a:t>
                      </a: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38975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/>
                        <a:t>Relevant</a:t>
                      </a: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3">
                        <a:lumOff val="20196"/>
                      </a:schemeClr>
                    </a:solidFill>
                  </a:tcPr>
                </a:tc>
              </a:tr>
              <a:tr h="38975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/>
                        <a:t>Unknown</a:t>
                      </a: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2">
                        <a:lumOff val="1931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43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Slide Number"/>
          <p:cNvSpPr txBox="1"/>
          <p:nvPr>
            <p:ph type="sldNum" sz="quarter" idx="2"/>
          </p:nvPr>
        </p:nvSpPr>
        <p:spPr>
          <a:xfrm>
            <a:off x="11487322" y="6394105"/>
            <a:ext cx="205751" cy="2642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47" name="Lowering the robustness go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Lowering the robustness goal</a:t>
            </a:r>
          </a:p>
        </p:txBody>
      </p:sp>
      <p:pic>
        <p:nvPicPr>
          <p:cNvPr id="1348" name="debbie-molle-6DSID8Ey9-U-unsplash.jpg" descr="debbie-molle-6DSID8Ey9-U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370" y="3071183"/>
            <a:ext cx="734466" cy="715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9" name="NN.pdf" descr="NN.pdf"/>
          <p:cNvPicPr>
            <a:picLocks noChangeAspect="1"/>
          </p:cNvPicPr>
          <p:nvPr/>
        </p:nvPicPr>
        <p:blipFill>
          <a:blip r:embed="rId3">
            <a:extLst/>
          </a:blip>
          <a:srcRect l="16357" t="8628" r="61676" b="70850"/>
          <a:stretch>
            <a:fillRect/>
          </a:stretch>
        </p:blipFill>
        <p:spPr>
          <a:xfrm>
            <a:off x="4210513" y="4358717"/>
            <a:ext cx="2954916" cy="1552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0" name="Screenshot 2025-12-11 at 15.13.26.png" descr="Screenshot 2025-12-11 at 15.13.2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43336" y="4277017"/>
            <a:ext cx="715633" cy="715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1" name="ChatGPT Image Dec 11, 2025, 03_17_47 PM.png" descr="ChatGPT Image Dec 11, 2025, 03_17_47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89150" y="3060700"/>
            <a:ext cx="736600" cy="736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1" name="Connection Line"/>
          <p:cNvSpPr/>
          <p:nvPr/>
        </p:nvSpPr>
        <p:spPr>
          <a:xfrm>
            <a:off x="888835" y="3428999"/>
            <a:ext cx="120031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sp>
        <p:nvSpPr>
          <p:cNvPr id="1353" name="Saliency map"/>
          <p:cNvSpPr txBox="1"/>
          <p:nvPr/>
        </p:nvSpPr>
        <p:spPr>
          <a:xfrm>
            <a:off x="948982" y="3520808"/>
            <a:ext cx="108002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Saliency map</a:t>
            </a:r>
          </a:p>
        </p:txBody>
      </p:sp>
      <p:pic>
        <p:nvPicPr>
          <p:cNvPr id="1354" name="ChatGPT Image Dec 11, 2025, 03_14_11 PM.png" descr="ChatGPT Image Dec 11, 2025, 03_14_11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54242" y="4291933"/>
            <a:ext cx="685801" cy="685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2" name="Connection Line"/>
          <p:cNvSpPr/>
          <p:nvPr/>
        </p:nvSpPr>
        <p:spPr>
          <a:xfrm>
            <a:off x="2845514" y="3434853"/>
            <a:ext cx="251150" cy="857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sp>
        <p:nvSpPr>
          <p:cNvPr id="1356" name="Equation"/>
          <p:cNvSpPr txBox="1"/>
          <p:nvPr/>
        </p:nvSpPr>
        <p:spPr>
          <a:xfrm>
            <a:off x="2425846" y="4454074"/>
            <a:ext cx="361519" cy="36151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3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⊙</m:t>
                  </m:r>
                </m:oMath>
              </m:oMathPara>
            </a14:m>
            <a:endParaRPr sz="4300">
              <a:solidFill>
                <a:srgbClr val="262626"/>
              </a:solidFill>
            </a:endParaRPr>
          </a:p>
        </p:txBody>
      </p:sp>
      <p:pic>
        <p:nvPicPr>
          <p:cNvPr id="1357" name="debbie-molle-6DSID8Ey9-U-unsplash.jpg" descr="debbie-molle-6DSID8Ey9-U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520" y="4288689"/>
            <a:ext cx="734466" cy="715633"/>
          </a:xfrm>
          <a:prstGeom prst="rect">
            <a:avLst/>
          </a:prstGeom>
          <a:ln w="12700">
            <a:miter lim="400000"/>
          </a:ln>
        </p:spPr>
      </p:pic>
      <p:sp>
        <p:nvSpPr>
          <p:cNvPr id="1358" name="Equation"/>
          <p:cNvSpPr txBox="1"/>
          <p:nvPr/>
        </p:nvSpPr>
        <p:spPr>
          <a:xfrm>
            <a:off x="1153538" y="4538776"/>
            <a:ext cx="358446" cy="35844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+</m:t>
                  </m:r>
                </m:oMath>
              </m:oMathPara>
            </a14:m>
            <a:endParaRPr sz="4800">
              <a:solidFill>
                <a:srgbClr val="262626"/>
              </a:solidFill>
            </a:endParaRPr>
          </a:p>
        </p:txBody>
      </p:sp>
      <p:sp>
        <p:nvSpPr>
          <p:cNvPr id="1359" name="Mask top k %"/>
          <p:cNvSpPr txBox="1"/>
          <p:nvPr/>
        </p:nvSpPr>
        <p:spPr>
          <a:xfrm>
            <a:off x="3012731" y="3457308"/>
            <a:ext cx="107984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Mask top k %</a:t>
            </a:r>
          </a:p>
        </p:txBody>
      </p:sp>
      <p:sp>
        <p:nvSpPr>
          <p:cNvPr id="1360" name="Square"/>
          <p:cNvSpPr/>
          <p:nvPr/>
        </p:nvSpPr>
        <p:spPr>
          <a:xfrm>
            <a:off x="1658252" y="5551475"/>
            <a:ext cx="685801" cy="685801"/>
          </a:xfrm>
          <a:prstGeom prst="rect">
            <a:avLst/>
          </a:prstGeom>
          <a:solidFill>
            <a:srgbClr val="66A9D4">
              <a:alpha val="84622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1361" name="ChatGPT Image Dec 11, 2025, 03_14_11 PM.png" descr="ChatGPT Image Dec 11, 2025, 03_14_11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47892" y="5551475"/>
            <a:ext cx="685801" cy="685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62" name="Equation"/>
          <p:cNvSpPr txBox="1"/>
          <p:nvPr/>
        </p:nvSpPr>
        <p:spPr>
          <a:xfrm>
            <a:off x="2419496" y="5713616"/>
            <a:ext cx="361519" cy="36151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3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⊙</m:t>
                  </m:r>
                </m:oMath>
              </m:oMathPara>
            </a14:m>
            <a:endParaRPr sz="4300">
              <a:solidFill>
                <a:srgbClr val="262626"/>
              </a:solidFill>
            </a:endParaRPr>
          </a:p>
        </p:txBody>
      </p:sp>
      <p:grpSp>
        <p:nvGrpSpPr>
          <p:cNvPr id="1370" name="Group"/>
          <p:cNvGrpSpPr/>
          <p:nvPr/>
        </p:nvGrpSpPr>
        <p:grpSpPr>
          <a:xfrm>
            <a:off x="9105717" y="3822554"/>
            <a:ext cx="1060887" cy="860652"/>
            <a:chOff x="0" y="0"/>
            <a:chExt cx="1060885" cy="860650"/>
          </a:xfrm>
        </p:grpSpPr>
        <p:sp>
          <p:nvSpPr>
            <p:cNvPr id="1363" name="Rectangle"/>
            <p:cNvSpPr/>
            <p:nvPr/>
          </p:nvSpPr>
          <p:spPr>
            <a:xfrm>
              <a:off x="410001" y="59056"/>
              <a:ext cx="650885" cy="801595"/>
            </a:xfrm>
            <a:prstGeom prst="rect">
              <a:avLst/>
            </a:prstGeom>
            <a:solidFill>
              <a:srgbClr val="DDDDDD"/>
            </a:solidFill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4" name="Line"/>
            <p:cNvSpPr/>
            <p:nvPr/>
          </p:nvSpPr>
          <p:spPr>
            <a:xfrm>
              <a:off x="0" y="535208"/>
              <a:ext cx="97082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5" name="Line"/>
            <p:cNvSpPr/>
            <p:nvPr/>
          </p:nvSpPr>
          <p:spPr>
            <a:xfrm flipV="1">
              <a:off x="327961" y="28610"/>
              <a:ext cx="1" cy="78741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6" name="Shape"/>
            <p:cNvSpPr/>
            <p:nvPr/>
          </p:nvSpPr>
          <p:spPr>
            <a:xfrm>
              <a:off x="527000" y="470215"/>
              <a:ext cx="416887" cy="29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34" y="0"/>
                  </a:moveTo>
                  <a:lnTo>
                    <a:pt x="0" y="2501"/>
                  </a:lnTo>
                  <a:lnTo>
                    <a:pt x="785" y="10313"/>
                  </a:lnTo>
                  <a:lnTo>
                    <a:pt x="12837" y="21600"/>
                  </a:lnTo>
                  <a:lnTo>
                    <a:pt x="20748" y="16296"/>
                  </a:lnTo>
                  <a:lnTo>
                    <a:pt x="21600" y="6464"/>
                  </a:lnTo>
                  <a:lnTo>
                    <a:pt x="15541" y="10457"/>
                  </a:lnTo>
                  <a:lnTo>
                    <a:pt x="12074" y="3091"/>
                  </a:lnTo>
                  <a:lnTo>
                    <a:pt x="4407" y="7921"/>
                  </a:lnTo>
                  <a:lnTo>
                    <a:pt x="5734" y="0"/>
                  </a:lnTo>
                  <a:close/>
                </a:path>
              </a:pathLst>
            </a:custGeom>
            <a:solidFill>
              <a:srgbClr val="6BB9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7" name="Line"/>
            <p:cNvSpPr/>
            <p:nvPr/>
          </p:nvSpPr>
          <p:spPr>
            <a:xfrm flipH="1">
              <a:off x="99145" y="0"/>
              <a:ext cx="778208" cy="778207"/>
            </a:xfrm>
            <a:prstGeom prst="line">
              <a:avLst/>
            </a:prstGeom>
            <a:noFill/>
            <a:ln w="25400" cap="flat">
              <a:solidFill>
                <a:srgbClr val="D4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8" name="Multiplication Sign"/>
            <p:cNvSpPr/>
            <p:nvPr/>
          </p:nvSpPr>
          <p:spPr>
            <a:xfrm>
              <a:off x="359995" y="5399"/>
              <a:ext cx="88144" cy="88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577" fill="norm" stroke="1" extrusionOk="0">
                  <a:moveTo>
                    <a:pt x="3398" y="1"/>
                  </a:moveTo>
                  <a:cubicBezTo>
                    <a:pt x="3368" y="1"/>
                    <a:pt x="3338" y="12"/>
                    <a:pt x="3315" y="35"/>
                  </a:cubicBezTo>
                  <a:lnTo>
                    <a:pt x="35" y="3315"/>
                  </a:lnTo>
                  <a:cubicBezTo>
                    <a:pt x="-11" y="3361"/>
                    <a:pt x="-11" y="3434"/>
                    <a:pt x="35" y="3480"/>
                  </a:cubicBezTo>
                  <a:lnTo>
                    <a:pt x="7290" y="10733"/>
                  </a:lnTo>
                  <a:cubicBezTo>
                    <a:pt x="7320" y="10764"/>
                    <a:pt x="7320" y="10813"/>
                    <a:pt x="7290" y="10843"/>
                  </a:cubicBezTo>
                  <a:lnTo>
                    <a:pt x="35" y="18098"/>
                  </a:lnTo>
                  <a:cubicBezTo>
                    <a:pt x="-11" y="18144"/>
                    <a:pt x="-11" y="18217"/>
                    <a:pt x="35" y="18263"/>
                  </a:cubicBezTo>
                  <a:lnTo>
                    <a:pt x="3315" y="21543"/>
                  </a:lnTo>
                  <a:cubicBezTo>
                    <a:pt x="3361" y="21589"/>
                    <a:pt x="3434" y="21589"/>
                    <a:pt x="3480" y="21543"/>
                  </a:cubicBezTo>
                  <a:lnTo>
                    <a:pt x="10733" y="14288"/>
                  </a:lnTo>
                  <a:cubicBezTo>
                    <a:pt x="10764" y="14258"/>
                    <a:pt x="10814" y="14258"/>
                    <a:pt x="10845" y="14288"/>
                  </a:cubicBezTo>
                  <a:lnTo>
                    <a:pt x="18098" y="21543"/>
                  </a:lnTo>
                  <a:cubicBezTo>
                    <a:pt x="18144" y="21589"/>
                    <a:pt x="18217" y="21589"/>
                    <a:pt x="18263" y="21543"/>
                  </a:cubicBezTo>
                  <a:lnTo>
                    <a:pt x="21543" y="18263"/>
                  </a:lnTo>
                  <a:cubicBezTo>
                    <a:pt x="21589" y="18217"/>
                    <a:pt x="21589" y="18144"/>
                    <a:pt x="21543" y="18098"/>
                  </a:cubicBezTo>
                  <a:lnTo>
                    <a:pt x="14288" y="10845"/>
                  </a:lnTo>
                  <a:cubicBezTo>
                    <a:pt x="14258" y="10814"/>
                    <a:pt x="14258" y="10764"/>
                    <a:pt x="14288" y="10733"/>
                  </a:cubicBezTo>
                  <a:lnTo>
                    <a:pt x="21543" y="3480"/>
                  </a:lnTo>
                  <a:cubicBezTo>
                    <a:pt x="21588" y="3434"/>
                    <a:pt x="21588" y="3360"/>
                    <a:pt x="21543" y="3315"/>
                  </a:cubicBezTo>
                  <a:lnTo>
                    <a:pt x="18263" y="35"/>
                  </a:lnTo>
                  <a:cubicBezTo>
                    <a:pt x="18217" y="-11"/>
                    <a:pt x="18144" y="-11"/>
                    <a:pt x="18098" y="35"/>
                  </a:cubicBezTo>
                  <a:lnTo>
                    <a:pt x="10845" y="7290"/>
                  </a:lnTo>
                  <a:cubicBezTo>
                    <a:pt x="10814" y="7320"/>
                    <a:pt x="10765" y="7320"/>
                    <a:pt x="10735" y="7290"/>
                  </a:cubicBezTo>
                  <a:lnTo>
                    <a:pt x="3480" y="35"/>
                  </a:lnTo>
                  <a:cubicBezTo>
                    <a:pt x="3457" y="12"/>
                    <a:pt x="3428" y="1"/>
                    <a:pt x="3398" y="1"/>
                  </a:cubicBezTo>
                  <a:close/>
                </a:path>
              </a:pathLst>
            </a:custGeom>
            <a:solidFill>
              <a:schemeClr val="accent3"/>
            </a:solidFill>
            <a:ln w="3175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9" name="Multiplication Sign"/>
            <p:cNvSpPr/>
            <p:nvPr/>
          </p:nvSpPr>
          <p:spPr>
            <a:xfrm>
              <a:off x="499936" y="462971"/>
              <a:ext cx="88143" cy="88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577" fill="norm" stroke="1" extrusionOk="0">
                  <a:moveTo>
                    <a:pt x="3398" y="1"/>
                  </a:moveTo>
                  <a:cubicBezTo>
                    <a:pt x="3368" y="1"/>
                    <a:pt x="3338" y="12"/>
                    <a:pt x="3315" y="35"/>
                  </a:cubicBezTo>
                  <a:lnTo>
                    <a:pt x="35" y="3315"/>
                  </a:lnTo>
                  <a:cubicBezTo>
                    <a:pt x="-11" y="3361"/>
                    <a:pt x="-11" y="3434"/>
                    <a:pt x="35" y="3480"/>
                  </a:cubicBezTo>
                  <a:lnTo>
                    <a:pt x="7290" y="10733"/>
                  </a:lnTo>
                  <a:cubicBezTo>
                    <a:pt x="7320" y="10764"/>
                    <a:pt x="7320" y="10813"/>
                    <a:pt x="7290" y="10843"/>
                  </a:cubicBezTo>
                  <a:lnTo>
                    <a:pt x="35" y="18098"/>
                  </a:lnTo>
                  <a:cubicBezTo>
                    <a:pt x="-11" y="18144"/>
                    <a:pt x="-11" y="18217"/>
                    <a:pt x="35" y="18263"/>
                  </a:cubicBezTo>
                  <a:lnTo>
                    <a:pt x="3315" y="21543"/>
                  </a:lnTo>
                  <a:cubicBezTo>
                    <a:pt x="3361" y="21589"/>
                    <a:pt x="3434" y="21589"/>
                    <a:pt x="3480" y="21543"/>
                  </a:cubicBezTo>
                  <a:lnTo>
                    <a:pt x="10733" y="14288"/>
                  </a:lnTo>
                  <a:cubicBezTo>
                    <a:pt x="10764" y="14258"/>
                    <a:pt x="10814" y="14258"/>
                    <a:pt x="10845" y="14288"/>
                  </a:cubicBezTo>
                  <a:lnTo>
                    <a:pt x="18098" y="21543"/>
                  </a:lnTo>
                  <a:cubicBezTo>
                    <a:pt x="18144" y="21589"/>
                    <a:pt x="18217" y="21589"/>
                    <a:pt x="18263" y="21543"/>
                  </a:cubicBezTo>
                  <a:lnTo>
                    <a:pt x="21543" y="18263"/>
                  </a:lnTo>
                  <a:cubicBezTo>
                    <a:pt x="21589" y="18217"/>
                    <a:pt x="21589" y="18144"/>
                    <a:pt x="21543" y="18098"/>
                  </a:cubicBezTo>
                  <a:lnTo>
                    <a:pt x="14288" y="10845"/>
                  </a:lnTo>
                  <a:cubicBezTo>
                    <a:pt x="14258" y="10814"/>
                    <a:pt x="14258" y="10764"/>
                    <a:pt x="14288" y="10733"/>
                  </a:cubicBezTo>
                  <a:lnTo>
                    <a:pt x="21543" y="3480"/>
                  </a:lnTo>
                  <a:cubicBezTo>
                    <a:pt x="21588" y="3434"/>
                    <a:pt x="21588" y="3360"/>
                    <a:pt x="21543" y="3315"/>
                  </a:cubicBezTo>
                  <a:lnTo>
                    <a:pt x="18263" y="35"/>
                  </a:lnTo>
                  <a:cubicBezTo>
                    <a:pt x="18217" y="-11"/>
                    <a:pt x="18144" y="-11"/>
                    <a:pt x="18098" y="35"/>
                  </a:cubicBezTo>
                  <a:lnTo>
                    <a:pt x="10845" y="7290"/>
                  </a:lnTo>
                  <a:cubicBezTo>
                    <a:pt x="10814" y="7320"/>
                    <a:pt x="10765" y="7320"/>
                    <a:pt x="10735" y="7290"/>
                  </a:cubicBezTo>
                  <a:lnTo>
                    <a:pt x="3480" y="35"/>
                  </a:lnTo>
                  <a:cubicBezTo>
                    <a:pt x="3457" y="12"/>
                    <a:pt x="3428" y="1"/>
                    <a:pt x="3398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377" name="Group"/>
          <p:cNvGrpSpPr/>
          <p:nvPr/>
        </p:nvGrpSpPr>
        <p:grpSpPr>
          <a:xfrm>
            <a:off x="9151704" y="5337198"/>
            <a:ext cx="1170696" cy="871828"/>
            <a:chOff x="0" y="0"/>
            <a:chExt cx="1170694" cy="871827"/>
          </a:xfrm>
        </p:grpSpPr>
        <p:sp>
          <p:nvSpPr>
            <p:cNvPr id="1371" name="Shape"/>
            <p:cNvSpPr/>
            <p:nvPr/>
          </p:nvSpPr>
          <p:spPr>
            <a:xfrm>
              <a:off x="461390" y="52854"/>
              <a:ext cx="709305" cy="56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34" y="0"/>
                  </a:moveTo>
                  <a:lnTo>
                    <a:pt x="0" y="2501"/>
                  </a:lnTo>
                  <a:lnTo>
                    <a:pt x="785" y="10313"/>
                  </a:lnTo>
                  <a:lnTo>
                    <a:pt x="12837" y="21600"/>
                  </a:lnTo>
                  <a:lnTo>
                    <a:pt x="20748" y="16296"/>
                  </a:lnTo>
                  <a:lnTo>
                    <a:pt x="21600" y="6464"/>
                  </a:lnTo>
                  <a:lnTo>
                    <a:pt x="15541" y="10457"/>
                  </a:lnTo>
                  <a:lnTo>
                    <a:pt x="12074" y="3091"/>
                  </a:lnTo>
                  <a:lnTo>
                    <a:pt x="4407" y="7921"/>
                  </a:lnTo>
                  <a:lnTo>
                    <a:pt x="5734" y="0"/>
                  </a:lnTo>
                  <a:close/>
                </a:path>
              </a:pathLst>
            </a:custGeom>
            <a:solidFill>
              <a:srgbClr val="6BB9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2" name="Line"/>
            <p:cNvSpPr/>
            <p:nvPr/>
          </p:nvSpPr>
          <p:spPr>
            <a:xfrm>
              <a:off x="0" y="571809"/>
              <a:ext cx="103721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3" name="Line"/>
            <p:cNvSpPr/>
            <p:nvPr/>
          </p:nvSpPr>
          <p:spPr>
            <a:xfrm flipV="1">
              <a:off x="350389" y="30567"/>
              <a:ext cx="1" cy="84126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4" name="Line"/>
            <p:cNvSpPr/>
            <p:nvPr/>
          </p:nvSpPr>
          <p:spPr>
            <a:xfrm flipH="1">
              <a:off x="105926" y="-1"/>
              <a:ext cx="831426" cy="831427"/>
            </a:xfrm>
            <a:prstGeom prst="line">
              <a:avLst/>
            </a:prstGeom>
            <a:noFill/>
            <a:ln w="25400" cap="flat">
              <a:solidFill>
                <a:srgbClr val="D4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5" name="Multiplication Sign"/>
            <p:cNvSpPr/>
            <p:nvPr/>
          </p:nvSpPr>
          <p:spPr>
            <a:xfrm>
              <a:off x="538753" y="80778"/>
              <a:ext cx="94171" cy="9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577" fill="norm" stroke="1" extrusionOk="0">
                  <a:moveTo>
                    <a:pt x="3398" y="1"/>
                  </a:moveTo>
                  <a:cubicBezTo>
                    <a:pt x="3368" y="1"/>
                    <a:pt x="3338" y="12"/>
                    <a:pt x="3315" y="35"/>
                  </a:cubicBezTo>
                  <a:lnTo>
                    <a:pt x="35" y="3315"/>
                  </a:lnTo>
                  <a:cubicBezTo>
                    <a:pt x="-11" y="3361"/>
                    <a:pt x="-11" y="3434"/>
                    <a:pt x="35" y="3480"/>
                  </a:cubicBezTo>
                  <a:lnTo>
                    <a:pt x="7290" y="10733"/>
                  </a:lnTo>
                  <a:cubicBezTo>
                    <a:pt x="7320" y="10764"/>
                    <a:pt x="7320" y="10813"/>
                    <a:pt x="7290" y="10843"/>
                  </a:cubicBezTo>
                  <a:lnTo>
                    <a:pt x="35" y="18098"/>
                  </a:lnTo>
                  <a:cubicBezTo>
                    <a:pt x="-11" y="18144"/>
                    <a:pt x="-11" y="18217"/>
                    <a:pt x="35" y="18263"/>
                  </a:cubicBezTo>
                  <a:lnTo>
                    <a:pt x="3315" y="21543"/>
                  </a:lnTo>
                  <a:cubicBezTo>
                    <a:pt x="3361" y="21589"/>
                    <a:pt x="3434" y="21589"/>
                    <a:pt x="3480" y="21543"/>
                  </a:cubicBezTo>
                  <a:lnTo>
                    <a:pt x="10733" y="14288"/>
                  </a:lnTo>
                  <a:cubicBezTo>
                    <a:pt x="10764" y="14258"/>
                    <a:pt x="10814" y="14258"/>
                    <a:pt x="10845" y="14288"/>
                  </a:cubicBezTo>
                  <a:lnTo>
                    <a:pt x="18098" y="21543"/>
                  </a:lnTo>
                  <a:cubicBezTo>
                    <a:pt x="18144" y="21589"/>
                    <a:pt x="18217" y="21589"/>
                    <a:pt x="18263" y="21543"/>
                  </a:cubicBezTo>
                  <a:lnTo>
                    <a:pt x="21543" y="18263"/>
                  </a:lnTo>
                  <a:cubicBezTo>
                    <a:pt x="21589" y="18217"/>
                    <a:pt x="21589" y="18144"/>
                    <a:pt x="21543" y="18098"/>
                  </a:cubicBezTo>
                  <a:lnTo>
                    <a:pt x="14288" y="10845"/>
                  </a:lnTo>
                  <a:cubicBezTo>
                    <a:pt x="14258" y="10814"/>
                    <a:pt x="14258" y="10764"/>
                    <a:pt x="14288" y="10733"/>
                  </a:cubicBezTo>
                  <a:lnTo>
                    <a:pt x="21543" y="3480"/>
                  </a:lnTo>
                  <a:cubicBezTo>
                    <a:pt x="21588" y="3434"/>
                    <a:pt x="21588" y="3360"/>
                    <a:pt x="21543" y="3315"/>
                  </a:cubicBezTo>
                  <a:lnTo>
                    <a:pt x="18263" y="35"/>
                  </a:lnTo>
                  <a:cubicBezTo>
                    <a:pt x="18217" y="-11"/>
                    <a:pt x="18144" y="-11"/>
                    <a:pt x="18098" y="35"/>
                  </a:cubicBezTo>
                  <a:lnTo>
                    <a:pt x="10845" y="7290"/>
                  </a:lnTo>
                  <a:cubicBezTo>
                    <a:pt x="10814" y="7320"/>
                    <a:pt x="10765" y="7320"/>
                    <a:pt x="10735" y="7290"/>
                  </a:cubicBezTo>
                  <a:lnTo>
                    <a:pt x="3480" y="35"/>
                  </a:lnTo>
                  <a:cubicBezTo>
                    <a:pt x="3457" y="12"/>
                    <a:pt x="3428" y="1"/>
                    <a:pt x="3398" y="1"/>
                  </a:cubicBezTo>
                  <a:close/>
                </a:path>
              </a:pathLst>
            </a:custGeom>
            <a:solidFill>
              <a:schemeClr val="accent3"/>
            </a:solidFill>
            <a:ln w="3175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6" name="Multiplication Sign"/>
            <p:cNvSpPr/>
            <p:nvPr/>
          </p:nvSpPr>
          <p:spPr>
            <a:xfrm>
              <a:off x="413740" y="53723"/>
              <a:ext cx="94172" cy="94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577" fill="norm" stroke="1" extrusionOk="0">
                  <a:moveTo>
                    <a:pt x="3398" y="1"/>
                  </a:moveTo>
                  <a:cubicBezTo>
                    <a:pt x="3368" y="1"/>
                    <a:pt x="3338" y="12"/>
                    <a:pt x="3315" y="35"/>
                  </a:cubicBezTo>
                  <a:lnTo>
                    <a:pt x="35" y="3315"/>
                  </a:lnTo>
                  <a:cubicBezTo>
                    <a:pt x="-11" y="3361"/>
                    <a:pt x="-11" y="3434"/>
                    <a:pt x="35" y="3480"/>
                  </a:cubicBezTo>
                  <a:lnTo>
                    <a:pt x="7290" y="10733"/>
                  </a:lnTo>
                  <a:cubicBezTo>
                    <a:pt x="7320" y="10764"/>
                    <a:pt x="7320" y="10813"/>
                    <a:pt x="7290" y="10843"/>
                  </a:cubicBezTo>
                  <a:lnTo>
                    <a:pt x="35" y="18098"/>
                  </a:lnTo>
                  <a:cubicBezTo>
                    <a:pt x="-11" y="18144"/>
                    <a:pt x="-11" y="18217"/>
                    <a:pt x="35" y="18263"/>
                  </a:cubicBezTo>
                  <a:lnTo>
                    <a:pt x="3315" y="21543"/>
                  </a:lnTo>
                  <a:cubicBezTo>
                    <a:pt x="3361" y="21589"/>
                    <a:pt x="3434" y="21589"/>
                    <a:pt x="3480" y="21543"/>
                  </a:cubicBezTo>
                  <a:lnTo>
                    <a:pt x="10733" y="14288"/>
                  </a:lnTo>
                  <a:cubicBezTo>
                    <a:pt x="10764" y="14258"/>
                    <a:pt x="10814" y="14258"/>
                    <a:pt x="10845" y="14288"/>
                  </a:cubicBezTo>
                  <a:lnTo>
                    <a:pt x="18098" y="21543"/>
                  </a:lnTo>
                  <a:cubicBezTo>
                    <a:pt x="18144" y="21589"/>
                    <a:pt x="18217" y="21589"/>
                    <a:pt x="18263" y="21543"/>
                  </a:cubicBezTo>
                  <a:lnTo>
                    <a:pt x="21543" y="18263"/>
                  </a:lnTo>
                  <a:cubicBezTo>
                    <a:pt x="21589" y="18217"/>
                    <a:pt x="21589" y="18144"/>
                    <a:pt x="21543" y="18098"/>
                  </a:cubicBezTo>
                  <a:lnTo>
                    <a:pt x="14288" y="10845"/>
                  </a:lnTo>
                  <a:cubicBezTo>
                    <a:pt x="14258" y="10814"/>
                    <a:pt x="14258" y="10764"/>
                    <a:pt x="14288" y="10733"/>
                  </a:cubicBezTo>
                  <a:lnTo>
                    <a:pt x="21543" y="3480"/>
                  </a:lnTo>
                  <a:cubicBezTo>
                    <a:pt x="21588" y="3434"/>
                    <a:pt x="21588" y="3360"/>
                    <a:pt x="21543" y="3315"/>
                  </a:cubicBezTo>
                  <a:lnTo>
                    <a:pt x="18263" y="35"/>
                  </a:lnTo>
                  <a:cubicBezTo>
                    <a:pt x="18217" y="-11"/>
                    <a:pt x="18144" y="-11"/>
                    <a:pt x="18098" y="35"/>
                  </a:cubicBezTo>
                  <a:lnTo>
                    <a:pt x="10845" y="7290"/>
                  </a:lnTo>
                  <a:cubicBezTo>
                    <a:pt x="10814" y="7320"/>
                    <a:pt x="10765" y="7320"/>
                    <a:pt x="10735" y="7290"/>
                  </a:cubicBezTo>
                  <a:lnTo>
                    <a:pt x="3480" y="35"/>
                  </a:lnTo>
                  <a:cubicBezTo>
                    <a:pt x="3457" y="12"/>
                    <a:pt x="3428" y="1"/>
                    <a:pt x="3398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378" name="Equation"/>
          <p:cNvSpPr txBox="1"/>
          <p:nvPr/>
        </p:nvSpPr>
        <p:spPr>
          <a:xfrm>
            <a:off x="8697124" y="4197644"/>
            <a:ext cx="245288" cy="21239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7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α</m:t>
                  </m:r>
                </m:oMath>
              </m:oMathPara>
            </a14:m>
            <a:endParaRPr sz="3700">
              <a:solidFill>
                <a:srgbClr val="262626"/>
              </a:solidFill>
            </a:endParaRPr>
          </a:p>
        </p:txBody>
      </p:sp>
      <p:sp>
        <p:nvSpPr>
          <p:cNvPr id="1379" name="Equation"/>
          <p:cNvSpPr txBox="1"/>
          <p:nvPr/>
        </p:nvSpPr>
        <p:spPr>
          <a:xfrm>
            <a:off x="7842067" y="5728329"/>
            <a:ext cx="1153132" cy="35749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3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3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33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33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α</m:t>
                  </m:r>
                  <m:r>
                    <a:rPr xmlns:a="http://schemas.openxmlformats.org/drawingml/2006/main" sz="33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300">
              <a:solidFill>
                <a:srgbClr val="262626"/>
              </a:solidFill>
            </a:endParaRPr>
          </a:p>
        </p:txBody>
      </p:sp>
      <p:sp>
        <p:nvSpPr>
          <p:cNvPr id="1380" name="Equation"/>
          <p:cNvSpPr txBox="1"/>
          <p:nvPr/>
        </p:nvSpPr>
        <p:spPr>
          <a:xfrm>
            <a:off x="8640546" y="4886010"/>
            <a:ext cx="358446" cy="35844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+</m:t>
                  </m:r>
                </m:oMath>
              </m:oMathPara>
            </a14:m>
            <a:endParaRPr sz="4800">
              <a:solidFill>
                <a:srgbClr val="262626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85" name="Over-approximations For Explaina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Over-approximations For Explainability</a:t>
            </a:r>
          </a:p>
        </p:txBody>
      </p:sp>
      <p:sp>
        <p:nvSpPr>
          <p:cNvPr id="1386" name="Use over-approximations for scalability?…"/>
          <p:cNvSpPr txBox="1"/>
          <p:nvPr/>
        </p:nvSpPr>
        <p:spPr>
          <a:xfrm>
            <a:off x="457519" y="1215907"/>
            <a:ext cx="6702501" cy="71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34340" indent="-20574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600"/>
              <a:buChar char="•"/>
              <a:defRPr sz="1600"/>
            </a:pPr>
            <a:r>
              <a:t>Use over-approximations for scalability?</a:t>
            </a:r>
          </a:p>
          <a:p>
            <a:pPr marL="434340" indent="-20574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600"/>
              <a:buChar char="•"/>
              <a:defRPr sz="1600"/>
            </a:pPr>
            <a:r>
              <a:t>Use robust models?</a:t>
            </a:r>
          </a:p>
        </p:txBody>
      </p:sp>
      <p:graphicFrame>
        <p:nvGraphicFramePr>
          <p:cNvPr id="1387" name="Table 1"/>
          <p:cNvGraphicFramePr/>
          <p:nvPr/>
        </p:nvGraphicFramePr>
        <p:xfrm>
          <a:off x="7887969" y="1125219"/>
          <a:ext cx="1023427" cy="236796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023425"/>
              </a:tblGrid>
              <a:tr h="389758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389758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389758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399562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399562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399562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88" name="Everything Irrelevant!…"/>
          <p:cNvSpPr txBox="1"/>
          <p:nvPr/>
        </p:nvSpPr>
        <p:spPr>
          <a:xfrm>
            <a:off x="7587893" y="3869330"/>
            <a:ext cx="1692685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Everything Irrelevant!</a:t>
            </a:r>
          </a:p>
          <a:p>
            <a:pPr/>
            <a:r>
              <a:t>Explanation is empty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91" name="Over-approximations For Explaina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Over-approximations For Explainability</a:t>
            </a:r>
          </a:p>
        </p:txBody>
      </p:sp>
      <p:graphicFrame>
        <p:nvGraphicFramePr>
          <p:cNvPr id="1392" name="Table 1"/>
          <p:cNvGraphicFramePr/>
          <p:nvPr/>
        </p:nvGraphicFramePr>
        <p:xfrm>
          <a:off x="7887969" y="1125219"/>
          <a:ext cx="1023427" cy="236796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023425"/>
              </a:tblGrid>
              <a:tr h="389758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389758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389758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399562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399562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399562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93" name="Everything Irrelevant!…"/>
          <p:cNvSpPr txBox="1"/>
          <p:nvPr/>
        </p:nvSpPr>
        <p:spPr>
          <a:xfrm>
            <a:off x="7587893" y="3869330"/>
            <a:ext cx="1692685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Everything Irrelevant!</a:t>
            </a:r>
          </a:p>
          <a:p>
            <a:pPr/>
            <a:r>
              <a:t>Explanation is empty</a:t>
            </a:r>
          </a:p>
        </p:txBody>
      </p:sp>
      <p:graphicFrame>
        <p:nvGraphicFramePr>
          <p:cNvPr id="1394" name="Table 1-1"/>
          <p:cNvGraphicFramePr/>
          <p:nvPr/>
        </p:nvGraphicFramePr>
        <p:xfrm>
          <a:off x="9950450" y="1125219"/>
          <a:ext cx="1023426" cy="236796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023425"/>
              </a:tblGrid>
              <a:tr h="389758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389758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389758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2">
                        <a:lumOff val="19313"/>
                      </a:schemeClr>
                    </a:solidFill>
                  </a:tcPr>
                </a:tc>
              </a:tr>
              <a:tr h="399562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399562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399562"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 w="38100">
                      <a:solidFill>
                        <a:srgbClr val="FFFFFF"/>
                      </a:solidFill>
                      <a:miter lim="400000"/>
                    </a:lnL>
                    <a:lnR w="38100">
                      <a:solidFill>
                        <a:srgbClr val="FFFFFF"/>
                      </a:solidFill>
                      <a:miter lim="400000"/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2">
                        <a:lumOff val="19313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95" name="Unknowns might hide…"/>
          <p:cNvSpPr txBox="1"/>
          <p:nvPr/>
        </p:nvSpPr>
        <p:spPr>
          <a:xfrm>
            <a:off x="9726573" y="3869330"/>
            <a:ext cx="1712566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Unknowns might hide</a:t>
            </a:r>
          </a:p>
          <a:p>
            <a:pPr/>
            <a:r>
              <a:t> this possibility!</a:t>
            </a:r>
          </a:p>
        </p:txBody>
      </p:sp>
      <p:sp>
        <p:nvSpPr>
          <p:cNvPr id="1396" name="Use over-approximations for scalability?…"/>
          <p:cNvSpPr txBox="1"/>
          <p:nvPr/>
        </p:nvSpPr>
        <p:spPr>
          <a:xfrm>
            <a:off x="457519" y="1215907"/>
            <a:ext cx="6702501" cy="71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34340" indent="-20574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600"/>
              <a:buChar char="•"/>
              <a:defRPr sz="1600"/>
            </a:pPr>
            <a:r>
              <a:t>Use over-approximations for scalability?</a:t>
            </a:r>
          </a:p>
          <a:p>
            <a:pPr marL="434340" indent="-20574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600"/>
              <a:buChar char="•"/>
              <a:defRPr sz="1600"/>
            </a:pPr>
            <a:r>
              <a:t>Use robust models?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94" grpId="1"/>
      <p:bldP build="whole" bldLvl="1" animBg="1" rev="0" advAuto="0" spid="1395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99" name="Training For Explaina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Training For Explainability</a:t>
            </a:r>
          </a:p>
        </p:txBody>
      </p:sp>
      <p:sp>
        <p:nvSpPr>
          <p:cNvPr id="1400" name="Make sure the entire input is Empirically Formally Explainable (EFX)…"/>
          <p:cNvSpPr txBox="1"/>
          <p:nvPr/>
        </p:nvSpPr>
        <p:spPr>
          <a:xfrm>
            <a:off x="477839" y="1512683"/>
            <a:ext cx="10652121" cy="169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34340" indent="-20574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600"/>
              <a:buChar char="•"/>
              <a:defRPr b="1" sz="1600"/>
            </a:pPr>
            <a:r>
              <a:t>Make sure the entire input is Empirically Formally Explainable (EFX)</a:t>
            </a:r>
          </a:p>
          <a:p>
            <a:pPr lvl="1" marL="811530" indent="-22860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600"/>
              <a:buAutoNum type="arabicPeriod" startAt="1"/>
              <a:defRPr sz="1600"/>
            </a:pPr>
            <a:r>
              <a:t>there exist a successful perturbation (empirically estimated)</a:t>
            </a:r>
          </a:p>
          <a:p>
            <a:pPr lvl="1" marL="811530" indent="-22860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600"/>
              <a:buAutoNum type="arabicPeriod" startAt="1"/>
              <a:defRPr sz="1600"/>
            </a:pPr>
            <a:r>
              <a:t>there is at least one irrelevant feature (provably assessed with over-approximations)</a:t>
            </a:r>
          </a:p>
          <a:p>
            <a:pPr marL="457200" indent="-22860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600"/>
              <a:buChar char="•"/>
              <a:defRPr b="1" sz="1600"/>
            </a:pPr>
            <a:r>
              <a:t>Use robust training with lowered robustness goal to prevent full irrelevancy</a:t>
            </a:r>
          </a:p>
        </p:txBody>
      </p:sp>
      <p:sp>
        <p:nvSpPr>
          <p:cNvPr id="1401" name="Our propositions:"/>
          <p:cNvSpPr txBox="1"/>
          <p:nvPr/>
        </p:nvSpPr>
        <p:spPr>
          <a:xfrm>
            <a:off x="681508" y="1128179"/>
            <a:ext cx="3037534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000"/>
            </a:lvl1pPr>
          </a:lstStyle>
          <a:p>
            <a:pPr/>
            <a:r>
              <a:t>Our propositions: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04" name="Lowering the robustness go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Lowering the robustness goal</a:t>
            </a:r>
          </a:p>
        </p:txBody>
      </p:sp>
      <p:pic>
        <p:nvPicPr>
          <p:cNvPr id="1405" name="debbie-molle-6DSID8Ey9-U-unsplash.jpg" descr="debbie-molle-6DSID8Ey9-U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370" y="3071183"/>
            <a:ext cx="734466" cy="7156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09" name="Group"/>
          <p:cNvGrpSpPr/>
          <p:nvPr/>
        </p:nvGrpSpPr>
        <p:grpSpPr>
          <a:xfrm>
            <a:off x="904150" y="3060700"/>
            <a:ext cx="1921601" cy="736600"/>
            <a:chOff x="0" y="0"/>
            <a:chExt cx="1921599" cy="736600"/>
          </a:xfrm>
        </p:grpSpPr>
        <p:pic>
          <p:nvPicPr>
            <p:cNvPr id="1406" name="ChatGPT Image Dec 11, 2025, 03_17_47 PM.png" descr="ChatGPT Image Dec 11, 2025, 03_17_47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84999" y="0"/>
              <a:ext cx="736601" cy="736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44" name="Connection Line"/>
            <p:cNvSpPr/>
            <p:nvPr/>
          </p:nvSpPr>
          <p:spPr>
            <a:xfrm>
              <a:off x="0" y="368300"/>
              <a:ext cx="1185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673" fill="norm" stroke="1" extrusionOk="0">
                  <a:moveTo>
                    <a:pt x="0" y="0"/>
                  </a:moveTo>
                  <a:cubicBezTo>
                    <a:pt x="7200" y="17673"/>
                    <a:pt x="14400" y="21600"/>
                    <a:pt x="21600" y="13745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/>
            </a:p>
          </p:txBody>
        </p:sp>
        <p:sp>
          <p:nvSpPr>
            <p:cNvPr id="1408" name="Saliency map"/>
            <p:cNvSpPr txBox="1"/>
            <p:nvPr/>
          </p:nvSpPr>
          <p:spPr>
            <a:xfrm>
              <a:off x="44831" y="460108"/>
              <a:ext cx="1080022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/>
              <a:r>
                <a:t>Saliency map</a:t>
              </a:r>
            </a:p>
          </p:txBody>
        </p:sp>
      </p:grpSp>
      <p:grpSp>
        <p:nvGrpSpPr>
          <p:cNvPr id="1413" name="Group"/>
          <p:cNvGrpSpPr/>
          <p:nvPr/>
        </p:nvGrpSpPr>
        <p:grpSpPr>
          <a:xfrm>
            <a:off x="2845514" y="3434853"/>
            <a:ext cx="1247066" cy="1542881"/>
            <a:chOff x="0" y="0"/>
            <a:chExt cx="1247064" cy="1542879"/>
          </a:xfrm>
        </p:grpSpPr>
        <p:pic>
          <p:nvPicPr>
            <p:cNvPr id="1410" name="ChatGPT Image Dec 11, 2025, 03_14_11 PM.png" descr="ChatGPT Image Dec 11, 2025, 03_14_11 P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727" y="857079"/>
              <a:ext cx="685801" cy="685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45" name="Connection Line"/>
            <p:cNvSpPr/>
            <p:nvPr/>
          </p:nvSpPr>
          <p:spPr>
            <a:xfrm>
              <a:off x="0" y="0"/>
              <a:ext cx="251149" cy="857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/>
            </a:p>
          </p:txBody>
        </p:sp>
        <p:sp>
          <p:nvSpPr>
            <p:cNvPr id="1412" name="Mask top k %"/>
            <p:cNvSpPr txBox="1"/>
            <p:nvPr/>
          </p:nvSpPr>
          <p:spPr>
            <a:xfrm>
              <a:off x="167217" y="22454"/>
              <a:ext cx="107984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/>
              <a:r>
                <a:t>Mask top k %</a:t>
              </a:r>
            </a:p>
          </p:txBody>
        </p:sp>
      </p:grpSp>
      <p:grpSp>
        <p:nvGrpSpPr>
          <p:cNvPr id="1422" name="Group"/>
          <p:cNvGrpSpPr/>
          <p:nvPr/>
        </p:nvGrpSpPr>
        <p:grpSpPr>
          <a:xfrm>
            <a:off x="211520" y="4277017"/>
            <a:ext cx="3322173" cy="1960259"/>
            <a:chOff x="0" y="0"/>
            <a:chExt cx="3322172" cy="1960257"/>
          </a:xfrm>
        </p:grpSpPr>
        <p:sp>
          <p:nvSpPr>
            <p:cNvPr id="1414" name="Equation"/>
            <p:cNvSpPr txBox="1"/>
            <p:nvPr/>
          </p:nvSpPr>
          <p:spPr>
            <a:xfrm>
              <a:off x="2214326" y="177057"/>
              <a:ext cx="361519" cy="361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43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⊙</m:t>
                    </m:r>
                  </m:oMath>
                </m:oMathPara>
              </a14:m>
              <a:endParaRPr sz="4300">
                <a:solidFill>
                  <a:srgbClr val="262626"/>
                </a:solidFill>
              </a:endParaRPr>
            </a:p>
          </p:txBody>
        </p:sp>
        <p:grpSp>
          <p:nvGrpSpPr>
            <p:cNvPr id="1418" name="Group"/>
            <p:cNvGrpSpPr/>
            <p:nvPr/>
          </p:nvGrpSpPr>
          <p:grpSpPr>
            <a:xfrm>
              <a:off x="-1" y="0"/>
              <a:ext cx="2147450" cy="727305"/>
              <a:chOff x="0" y="0"/>
              <a:chExt cx="2147448" cy="727304"/>
            </a:xfrm>
          </p:grpSpPr>
          <p:pic>
            <p:nvPicPr>
              <p:cNvPr id="1415" name="Screenshot 2025-12-11 at 15.13.26.png" descr="Screenshot 2025-12-11 at 15.13.26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431816" y="0"/>
                <a:ext cx="715633" cy="7156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16" name="debbie-molle-6DSID8Ey9-U-unsplash.jpg" descr="debbie-molle-6DSID8Ey9-U-unsplash.jp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11672"/>
                <a:ext cx="734465" cy="7156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417" name="Equation"/>
              <p:cNvSpPr txBox="1"/>
              <p:nvPr/>
            </p:nvSpPr>
            <p:spPr>
              <a:xfrm>
                <a:off x="942018" y="261759"/>
                <a:ext cx="358445" cy="3584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480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sz="4800">
                  <a:solidFill>
                    <a:srgbClr val="262626"/>
                  </a:solidFill>
                </a:endParaRPr>
              </a:p>
            </p:txBody>
          </p:sp>
        </p:grpSp>
        <p:sp>
          <p:nvSpPr>
            <p:cNvPr id="1419" name="Square"/>
            <p:cNvSpPr/>
            <p:nvPr/>
          </p:nvSpPr>
          <p:spPr>
            <a:xfrm>
              <a:off x="1446732" y="1274457"/>
              <a:ext cx="685801" cy="685801"/>
            </a:xfrm>
            <a:prstGeom prst="rect">
              <a:avLst/>
            </a:prstGeom>
            <a:solidFill>
              <a:srgbClr val="66A9D4">
                <a:alpha val="8462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420" name="ChatGPT Image Dec 11, 2025, 03_14_11 PM.png" descr="ChatGPT Image Dec 11, 2025, 03_14_11 P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36372" y="1274457"/>
              <a:ext cx="685801" cy="685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21" name="Equation"/>
            <p:cNvSpPr txBox="1"/>
            <p:nvPr/>
          </p:nvSpPr>
          <p:spPr>
            <a:xfrm>
              <a:off x="2207976" y="1436598"/>
              <a:ext cx="361519" cy="361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43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⊙</m:t>
                    </m:r>
                  </m:oMath>
                </m:oMathPara>
              </a14:m>
              <a:endParaRPr sz="4300">
                <a:solidFill>
                  <a:srgbClr val="262626"/>
                </a:solidFill>
              </a:endParaRPr>
            </a:p>
          </p:txBody>
        </p:sp>
      </p:grpSp>
      <p:grpSp>
        <p:nvGrpSpPr>
          <p:cNvPr id="1442" name="Group"/>
          <p:cNvGrpSpPr/>
          <p:nvPr/>
        </p:nvGrpSpPr>
        <p:grpSpPr>
          <a:xfrm>
            <a:off x="4210513" y="3822554"/>
            <a:ext cx="6111887" cy="2386472"/>
            <a:chOff x="0" y="0"/>
            <a:chExt cx="6111885" cy="2386471"/>
          </a:xfrm>
        </p:grpSpPr>
        <p:pic>
          <p:nvPicPr>
            <p:cNvPr id="1423" name="NN.pdf" descr="NN.pdf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6357" t="8628" r="61676" b="70850"/>
            <a:stretch>
              <a:fillRect/>
            </a:stretch>
          </p:blipFill>
          <p:spPr>
            <a:xfrm>
              <a:off x="0" y="536162"/>
              <a:ext cx="2954916" cy="15527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31" name="Group"/>
            <p:cNvGrpSpPr/>
            <p:nvPr/>
          </p:nvGrpSpPr>
          <p:grpSpPr>
            <a:xfrm>
              <a:off x="4895204" y="-1"/>
              <a:ext cx="1060887" cy="860652"/>
              <a:chOff x="0" y="0"/>
              <a:chExt cx="1060885" cy="860650"/>
            </a:xfrm>
          </p:grpSpPr>
          <p:sp>
            <p:nvSpPr>
              <p:cNvPr id="1424" name="Rectangle"/>
              <p:cNvSpPr/>
              <p:nvPr/>
            </p:nvSpPr>
            <p:spPr>
              <a:xfrm>
                <a:off x="410001" y="59056"/>
                <a:ext cx="650885" cy="801595"/>
              </a:xfrm>
              <a:prstGeom prst="rect">
                <a:avLst/>
              </a:prstGeom>
              <a:solidFill>
                <a:srgbClr val="DDDDDD"/>
              </a:solidFill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25" name="Line"/>
              <p:cNvSpPr/>
              <p:nvPr/>
            </p:nvSpPr>
            <p:spPr>
              <a:xfrm>
                <a:off x="0" y="535208"/>
                <a:ext cx="970824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26" name="Line"/>
              <p:cNvSpPr/>
              <p:nvPr/>
            </p:nvSpPr>
            <p:spPr>
              <a:xfrm flipV="1">
                <a:off x="327961" y="28610"/>
                <a:ext cx="1" cy="78741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27" name="Shape"/>
              <p:cNvSpPr/>
              <p:nvPr/>
            </p:nvSpPr>
            <p:spPr>
              <a:xfrm>
                <a:off x="527000" y="470215"/>
                <a:ext cx="416887" cy="299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734" y="0"/>
                    </a:moveTo>
                    <a:lnTo>
                      <a:pt x="0" y="2501"/>
                    </a:lnTo>
                    <a:lnTo>
                      <a:pt x="785" y="10313"/>
                    </a:lnTo>
                    <a:lnTo>
                      <a:pt x="12837" y="21600"/>
                    </a:lnTo>
                    <a:lnTo>
                      <a:pt x="20748" y="16296"/>
                    </a:lnTo>
                    <a:lnTo>
                      <a:pt x="21600" y="6464"/>
                    </a:lnTo>
                    <a:lnTo>
                      <a:pt x="15541" y="10457"/>
                    </a:lnTo>
                    <a:lnTo>
                      <a:pt x="12074" y="3091"/>
                    </a:lnTo>
                    <a:lnTo>
                      <a:pt x="4407" y="7921"/>
                    </a:lnTo>
                    <a:lnTo>
                      <a:pt x="5734" y="0"/>
                    </a:lnTo>
                    <a:close/>
                  </a:path>
                </a:pathLst>
              </a:custGeom>
              <a:solidFill>
                <a:srgbClr val="6BB9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28" name="Line"/>
              <p:cNvSpPr/>
              <p:nvPr/>
            </p:nvSpPr>
            <p:spPr>
              <a:xfrm flipH="1">
                <a:off x="99145" y="0"/>
                <a:ext cx="778208" cy="778207"/>
              </a:xfrm>
              <a:prstGeom prst="line">
                <a:avLst/>
              </a:prstGeom>
              <a:noFill/>
              <a:ln w="25400" cap="flat">
                <a:solidFill>
                  <a:srgbClr val="D424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29" name="Multiplication Sign"/>
              <p:cNvSpPr/>
              <p:nvPr/>
            </p:nvSpPr>
            <p:spPr>
              <a:xfrm>
                <a:off x="359995" y="5399"/>
                <a:ext cx="88144" cy="88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7" h="21577" fill="norm" stroke="1" extrusionOk="0">
                    <a:moveTo>
                      <a:pt x="3398" y="1"/>
                    </a:moveTo>
                    <a:cubicBezTo>
                      <a:pt x="3368" y="1"/>
                      <a:pt x="3338" y="12"/>
                      <a:pt x="3315" y="35"/>
                    </a:cubicBezTo>
                    <a:lnTo>
                      <a:pt x="35" y="3315"/>
                    </a:lnTo>
                    <a:cubicBezTo>
                      <a:pt x="-11" y="3361"/>
                      <a:pt x="-11" y="3434"/>
                      <a:pt x="35" y="3480"/>
                    </a:cubicBezTo>
                    <a:lnTo>
                      <a:pt x="7290" y="10733"/>
                    </a:lnTo>
                    <a:cubicBezTo>
                      <a:pt x="7320" y="10764"/>
                      <a:pt x="7320" y="10813"/>
                      <a:pt x="7290" y="10843"/>
                    </a:cubicBezTo>
                    <a:lnTo>
                      <a:pt x="35" y="18098"/>
                    </a:lnTo>
                    <a:cubicBezTo>
                      <a:pt x="-11" y="18144"/>
                      <a:pt x="-11" y="18217"/>
                      <a:pt x="35" y="18263"/>
                    </a:cubicBezTo>
                    <a:lnTo>
                      <a:pt x="3315" y="21543"/>
                    </a:lnTo>
                    <a:cubicBezTo>
                      <a:pt x="3361" y="21589"/>
                      <a:pt x="3434" y="21589"/>
                      <a:pt x="3480" y="21543"/>
                    </a:cubicBezTo>
                    <a:lnTo>
                      <a:pt x="10733" y="14288"/>
                    </a:lnTo>
                    <a:cubicBezTo>
                      <a:pt x="10764" y="14258"/>
                      <a:pt x="10814" y="14258"/>
                      <a:pt x="10845" y="14288"/>
                    </a:cubicBezTo>
                    <a:lnTo>
                      <a:pt x="18098" y="21543"/>
                    </a:lnTo>
                    <a:cubicBezTo>
                      <a:pt x="18144" y="21589"/>
                      <a:pt x="18217" y="21589"/>
                      <a:pt x="18263" y="21543"/>
                    </a:cubicBezTo>
                    <a:lnTo>
                      <a:pt x="21543" y="18263"/>
                    </a:lnTo>
                    <a:cubicBezTo>
                      <a:pt x="21589" y="18217"/>
                      <a:pt x="21589" y="18144"/>
                      <a:pt x="21543" y="18098"/>
                    </a:cubicBezTo>
                    <a:lnTo>
                      <a:pt x="14288" y="10845"/>
                    </a:lnTo>
                    <a:cubicBezTo>
                      <a:pt x="14258" y="10814"/>
                      <a:pt x="14258" y="10764"/>
                      <a:pt x="14288" y="10733"/>
                    </a:cubicBezTo>
                    <a:lnTo>
                      <a:pt x="21543" y="3480"/>
                    </a:lnTo>
                    <a:cubicBezTo>
                      <a:pt x="21588" y="3434"/>
                      <a:pt x="21588" y="3360"/>
                      <a:pt x="21543" y="3315"/>
                    </a:cubicBezTo>
                    <a:lnTo>
                      <a:pt x="18263" y="35"/>
                    </a:lnTo>
                    <a:cubicBezTo>
                      <a:pt x="18217" y="-11"/>
                      <a:pt x="18144" y="-11"/>
                      <a:pt x="18098" y="35"/>
                    </a:cubicBezTo>
                    <a:lnTo>
                      <a:pt x="10845" y="7290"/>
                    </a:lnTo>
                    <a:cubicBezTo>
                      <a:pt x="10814" y="7320"/>
                      <a:pt x="10765" y="7320"/>
                      <a:pt x="10735" y="7290"/>
                    </a:cubicBezTo>
                    <a:lnTo>
                      <a:pt x="3480" y="35"/>
                    </a:lnTo>
                    <a:cubicBezTo>
                      <a:pt x="3457" y="12"/>
                      <a:pt x="3428" y="1"/>
                      <a:pt x="33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175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30" name="Multiplication Sign"/>
              <p:cNvSpPr/>
              <p:nvPr/>
            </p:nvSpPr>
            <p:spPr>
              <a:xfrm>
                <a:off x="499936" y="462971"/>
                <a:ext cx="88143" cy="88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7" h="21577" fill="norm" stroke="1" extrusionOk="0">
                    <a:moveTo>
                      <a:pt x="3398" y="1"/>
                    </a:moveTo>
                    <a:cubicBezTo>
                      <a:pt x="3368" y="1"/>
                      <a:pt x="3338" y="12"/>
                      <a:pt x="3315" y="35"/>
                    </a:cubicBezTo>
                    <a:lnTo>
                      <a:pt x="35" y="3315"/>
                    </a:lnTo>
                    <a:cubicBezTo>
                      <a:pt x="-11" y="3361"/>
                      <a:pt x="-11" y="3434"/>
                      <a:pt x="35" y="3480"/>
                    </a:cubicBezTo>
                    <a:lnTo>
                      <a:pt x="7290" y="10733"/>
                    </a:lnTo>
                    <a:cubicBezTo>
                      <a:pt x="7320" y="10764"/>
                      <a:pt x="7320" y="10813"/>
                      <a:pt x="7290" y="10843"/>
                    </a:cubicBezTo>
                    <a:lnTo>
                      <a:pt x="35" y="18098"/>
                    </a:lnTo>
                    <a:cubicBezTo>
                      <a:pt x="-11" y="18144"/>
                      <a:pt x="-11" y="18217"/>
                      <a:pt x="35" y="18263"/>
                    </a:cubicBezTo>
                    <a:lnTo>
                      <a:pt x="3315" y="21543"/>
                    </a:lnTo>
                    <a:cubicBezTo>
                      <a:pt x="3361" y="21589"/>
                      <a:pt x="3434" y="21589"/>
                      <a:pt x="3480" y="21543"/>
                    </a:cubicBezTo>
                    <a:lnTo>
                      <a:pt x="10733" y="14288"/>
                    </a:lnTo>
                    <a:cubicBezTo>
                      <a:pt x="10764" y="14258"/>
                      <a:pt x="10814" y="14258"/>
                      <a:pt x="10845" y="14288"/>
                    </a:cubicBezTo>
                    <a:lnTo>
                      <a:pt x="18098" y="21543"/>
                    </a:lnTo>
                    <a:cubicBezTo>
                      <a:pt x="18144" y="21589"/>
                      <a:pt x="18217" y="21589"/>
                      <a:pt x="18263" y="21543"/>
                    </a:cubicBezTo>
                    <a:lnTo>
                      <a:pt x="21543" y="18263"/>
                    </a:lnTo>
                    <a:cubicBezTo>
                      <a:pt x="21589" y="18217"/>
                      <a:pt x="21589" y="18144"/>
                      <a:pt x="21543" y="18098"/>
                    </a:cubicBezTo>
                    <a:lnTo>
                      <a:pt x="14288" y="10845"/>
                    </a:lnTo>
                    <a:cubicBezTo>
                      <a:pt x="14258" y="10814"/>
                      <a:pt x="14258" y="10764"/>
                      <a:pt x="14288" y="10733"/>
                    </a:cubicBezTo>
                    <a:lnTo>
                      <a:pt x="21543" y="3480"/>
                    </a:lnTo>
                    <a:cubicBezTo>
                      <a:pt x="21588" y="3434"/>
                      <a:pt x="21588" y="3360"/>
                      <a:pt x="21543" y="3315"/>
                    </a:cubicBezTo>
                    <a:lnTo>
                      <a:pt x="18263" y="35"/>
                    </a:lnTo>
                    <a:cubicBezTo>
                      <a:pt x="18217" y="-11"/>
                      <a:pt x="18144" y="-11"/>
                      <a:pt x="18098" y="35"/>
                    </a:cubicBezTo>
                    <a:lnTo>
                      <a:pt x="10845" y="7290"/>
                    </a:lnTo>
                    <a:cubicBezTo>
                      <a:pt x="10814" y="7320"/>
                      <a:pt x="10765" y="7320"/>
                      <a:pt x="10735" y="7290"/>
                    </a:cubicBezTo>
                    <a:lnTo>
                      <a:pt x="3480" y="35"/>
                    </a:lnTo>
                    <a:cubicBezTo>
                      <a:pt x="3457" y="12"/>
                      <a:pt x="3428" y="1"/>
                      <a:pt x="33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175" cap="flat">
                <a:solidFill>
                  <a:schemeClr val="accent4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38" name="Group"/>
            <p:cNvGrpSpPr/>
            <p:nvPr/>
          </p:nvGrpSpPr>
          <p:grpSpPr>
            <a:xfrm>
              <a:off x="4941191" y="1514643"/>
              <a:ext cx="1170695" cy="871828"/>
              <a:chOff x="0" y="0"/>
              <a:chExt cx="1170694" cy="871827"/>
            </a:xfrm>
          </p:grpSpPr>
          <p:sp>
            <p:nvSpPr>
              <p:cNvPr id="1432" name="Shape"/>
              <p:cNvSpPr/>
              <p:nvPr/>
            </p:nvSpPr>
            <p:spPr>
              <a:xfrm>
                <a:off x="461390" y="52854"/>
                <a:ext cx="709305" cy="56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734" y="0"/>
                    </a:moveTo>
                    <a:lnTo>
                      <a:pt x="0" y="2501"/>
                    </a:lnTo>
                    <a:lnTo>
                      <a:pt x="785" y="10313"/>
                    </a:lnTo>
                    <a:lnTo>
                      <a:pt x="12837" y="21600"/>
                    </a:lnTo>
                    <a:lnTo>
                      <a:pt x="20748" y="16296"/>
                    </a:lnTo>
                    <a:lnTo>
                      <a:pt x="21600" y="6464"/>
                    </a:lnTo>
                    <a:lnTo>
                      <a:pt x="15541" y="10457"/>
                    </a:lnTo>
                    <a:lnTo>
                      <a:pt x="12074" y="3091"/>
                    </a:lnTo>
                    <a:lnTo>
                      <a:pt x="4407" y="7921"/>
                    </a:lnTo>
                    <a:lnTo>
                      <a:pt x="5734" y="0"/>
                    </a:lnTo>
                    <a:close/>
                  </a:path>
                </a:pathLst>
              </a:custGeom>
              <a:solidFill>
                <a:srgbClr val="6BB9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33" name="Line"/>
              <p:cNvSpPr/>
              <p:nvPr/>
            </p:nvSpPr>
            <p:spPr>
              <a:xfrm>
                <a:off x="0" y="571809"/>
                <a:ext cx="103721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34" name="Line"/>
              <p:cNvSpPr/>
              <p:nvPr/>
            </p:nvSpPr>
            <p:spPr>
              <a:xfrm flipV="1">
                <a:off x="350389" y="30567"/>
                <a:ext cx="1" cy="84126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35" name="Line"/>
              <p:cNvSpPr/>
              <p:nvPr/>
            </p:nvSpPr>
            <p:spPr>
              <a:xfrm flipH="1">
                <a:off x="105926" y="-1"/>
                <a:ext cx="831426" cy="831427"/>
              </a:xfrm>
              <a:prstGeom prst="line">
                <a:avLst/>
              </a:prstGeom>
              <a:noFill/>
              <a:ln w="25400" cap="flat">
                <a:solidFill>
                  <a:srgbClr val="D424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36" name="Multiplication Sign"/>
              <p:cNvSpPr/>
              <p:nvPr/>
            </p:nvSpPr>
            <p:spPr>
              <a:xfrm>
                <a:off x="538753" y="80778"/>
                <a:ext cx="94171" cy="941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7" h="21577" fill="norm" stroke="1" extrusionOk="0">
                    <a:moveTo>
                      <a:pt x="3398" y="1"/>
                    </a:moveTo>
                    <a:cubicBezTo>
                      <a:pt x="3368" y="1"/>
                      <a:pt x="3338" y="12"/>
                      <a:pt x="3315" y="35"/>
                    </a:cubicBezTo>
                    <a:lnTo>
                      <a:pt x="35" y="3315"/>
                    </a:lnTo>
                    <a:cubicBezTo>
                      <a:pt x="-11" y="3361"/>
                      <a:pt x="-11" y="3434"/>
                      <a:pt x="35" y="3480"/>
                    </a:cubicBezTo>
                    <a:lnTo>
                      <a:pt x="7290" y="10733"/>
                    </a:lnTo>
                    <a:cubicBezTo>
                      <a:pt x="7320" y="10764"/>
                      <a:pt x="7320" y="10813"/>
                      <a:pt x="7290" y="10843"/>
                    </a:cubicBezTo>
                    <a:lnTo>
                      <a:pt x="35" y="18098"/>
                    </a:lnTo>
                    <a:cubicBezTo>
                      <a:pt x="-11" y="18144"/>
                      <a:pt x="-11" y="18217"/>
                      <a:pt x="35" y="18263"/>
                    </a:cubicBezTo>
                    <a:lnTo>
                      <a:pt x="3315" y="21543"/>
                    </a:lnTo>
                    <a:cubicBezTo>
                      <a:pt x="3361" y="21589"/>
                      <a:pt x="3434" y="21589"/>
                      <a:pt x="3480" y="21543"/>
                    </a:cubicBezTo>
                    <a:lnTo>
                      <a:pt x="10733" y="14288"/>
                    </a:lnTo>
                    <a:cubicBezTo>
                      <a:pt x="10764" y="14258"/>
                      <a:pt x="10814" y="14258"/>
                      <a:pt x="10845" y="14288"/>
                    </a:cubicBezTo>
                    <a:lnTo>
                      <a:pt x="18098" y="21543"/>
                    </a:lnTo>
                    <a:cubicBezTo>
                      <a:pt x="18144" y="21589"/>
                      <a:pt x="18217" y="21589"/>
                      <a:pt x="18263" y="21543"/>
                    </a:cubicBezTo>
                    <a:lnTo>
                      <a:pt x="21543" y="18263"/>
                    </a:lnTo>
                    <a:cubicBezTo>
                      <a:pt x="21589" y="18217"/>
                      <a:pt x="21589" y="18144"/>
                      <a:pt x="21543" y="18098"/>
                    </a:cubicBezTo>
                    <a:lnTo>
                      <a:pt x="14288" y="10845"/>
                    </a:lnTo>
                    <a:cubicBezTo>
                      <a:pt x="14258" y="10814"/>
                      <a:pt x="14258" y="10764"/>
                      <a:pt x="14288" y="10733"/>
                    </a:cubicBezTo>
                    <a:lnTo>
                      <a:pt x="21543" y="3480"/>
                    </a:lnTo>
                    <a:cubicBezTo>
                      <a:pt x="21588" y="3434"/>
                      <a:pt x="21588" y="3360"/>
                      <a:pt x="21543" y="3315"/>
                    </a:cubicBezTo>
                    <a:lnTo>
                      <a:pt x="18263" y="35"/>
                    </a:lnTo>
                    <a:cubicBezTo>
                      <a:pt x="18217" y="-11"/>
                      <a:pt x="18144" y="-11"/>
                      <a:pt x="18098" y="35"/>
                    </a:cubicBezTo>
                    <a:lnTo>
                      <a:pt x="10845" y="7290"/>
                    </a:lnTo>
                    <a:cubicBezTo>
                      <a:pt x="10814" y="7320"/>
                      <a:pt x="10765" y="7320"/>
                      <a:pt x="10735" y="7290"/>
                    </a:cubicBezTo>
                    <a:lnTo>
                      <a:pt x="3480" y="35"/>
                    </a:lnTo>
                    <a:cubicBezTo>
                      <a:pt x="3457" y="12"/>
                      <a:pt x="3428" y="1"/>
                      <a:pt x="33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175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37" name="Multiplication Sign"/>
              <p:cNvSpPr/>
              <p:nvPr/>
            </p:nvSpPr>
            <p:spPr>
              <a:xfrm>
                <a:off x="413740" y="53723"/>
                <a:ext cx="94172" cy="941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7" h="21577" fill="norm" stroke="1" extrusionOk="0">
                    <a:moveTo>
                      <a:pt x="3398" y="1"/>
                    </a:moveTo>
                    <a:cubicBezTo>
                      <a:pt x="3368" y="1"/>
                      <a:pt x="3338" y="12"/>
                      <a:pt x="3315" y="35"/>
                    </a:cubicBezTo>
                    <a:lnTo>
                      <a:pt x="35" y="3315"/>
                    </a:lnTo>
                    <a:cubicBezTo>
                      <a:pt x="-11" y="3361"/>
                      <a:pt x="-11" y="3434"/>
                      <a:pt x="35" y="3480"/>
                    </a:cubicBezTo>
                    <a:lnTo>
                      <a:pt x="7290" y="10733"/>
                    </a:lnTo>
                    <a:cubicBezTo>
                      <a:pt x="7320" y="10764"/>
                      <a:pt x="7320" y="10813"/>
                      <a:pt x="7290" y="10843"/>
                    </a:cubicBezTo>
                    <a:lnTo>
                      <a:pt x="35" y="18098"/>
                    </a:lnTo>
                    <a:cubicBezTo>
                      <a:pt x="-11" y="18144"/>
                      <a:pt x="-11" y="18217"/>
                      <a:pt x="35" y="18263"/>
                    </a:cubicBezTo>
                    <a:lnTo>
                      <a:pt x="3315" y="21543"/>
                    </a:lnTo>
                    <a:cubicBezTo>
                      <a:pt x="3361" y="21589"/>
                      <a:pt x="3434" y="21589"/>
                      <a:pt x="3480" y="21543"/>
                    </a:cubicBezTo>
                    <a:lnTo>
                      <a:pt x="10733" y="14288"/>
                    </a:lnTo>
                    <a:cubicBezTo>
                      <a:pt x="10764" y="14258"/>
                      <a:pt x="10814" y="14258"/>
                      <a:pt x="10845" y="14288"/>
                    </a:cubicBezTo>
                    <a:lnTo>
                      <a:pt x="18098" y="21543"/>
                    </a:lnTo>
                    <a:cubicBezTo>
                      <a:pt x="18144" y="21589"/>
                      <a:pt x="18217" y="21589"/>
                      <a:pt x="18263" y="21543"/>
                    </a:cubicBezTo>
                    <a:lnTo>
                      <a:pt x="21543" y="18263"/>
                    </a:lnTo>
                    <a:cubicBezTo>
                      <a:pt x="21589" y="18217"/>
                      <a:pt x="21589" y="18144"/>
                      <a:pt x="21543" y="18098"/>
                    </a:cubicBezTo>
                    <a:lnTo>
                      <a:pt x="14288" y="10845"/>
                    </a:lnTo>
                    <a:cubicBezTo>
                      <a:pt x="14258" y="10814"/>
                      <a:pt x="14258" y="10764"/>
                      <a:pt x="14288" y="10733"/>
                    </a:cubicBezTo>
                    <a:lnTo>
                      <a:pt x="21543" y="3480"/>
                    </a:lnTo>
                    <a:cubicBezTo>
                      <a:pt x="21588" y="3434"/>
                      <a:pt x="21588" y="3360"/>
                      <a:pt x="21543" y="3315"/>
                    </a:cubicBezTo>
                    <a:lnTo>
                      <a:pt x="18263" y="35"/>
                    </a:lnTo>
                    <a:cubicBezTo>
                      <a:pt x="18217" y="-11"/>
                      <a:pt x="18144" y="-11"/>
                      <a:pt x="18098" y="35"/>
                    </a:cubicBezTo>
                    <a:lnTo>
                      <a:pt x="10845" y="7290"/>
                    </a:lnTo>
                    <a:cubicBezTo>
                      <a:pt x="10814" y="7320"/>
                      <a:pt x="10765" y="7320"/>
                      <a:pt x="10735" y="7290"/>
                    </a:cubicBezTo>
                    <a:lnTo>
                      <a:pt x="3480" y="35"/>
                    </a:lnTo>
                    <a:cubicBezTo>
                      <a:pt x="3457" y="12"/>
                      <a:pt x="3428" y="1"/>
                      <a:pt x="33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175" cap="flat">
                <a:solidFill>
                  <a:schemeClr val="accent4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439" name="Equation"/>
            <p:cNvSpPr txBox="1"/>
            <p:nvPr/>
          </p:nvSpPr>
          <p:spPr>
            <a:xfrm>
              <a:off x="4486611" y="375089"/>
              <a:ext cx="245288" cy="212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7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α</m:t>
                    </m:r>
                  </m:oMath>
                </m:oMathPara>
              </a14:m>
              <a:endParaRPr sz="3700">
                <a:solidFill>
                  <a:srgbClr val="262626"/>
                </a:solidFill>
              </a:endParaRPr>
            </a:p>
          </p:txBody>
        </p:sp>
        <p:sp>
          <p:nvSpPr>
            <p:cNvPr id="1440" name="Equation"/>
            <p:cNvSpPr txBox="1"/>
            <p:nvPr/>
          </p:nvSpPr>
          <p:spPr>
            <a:xfrm>
              <a:off x="3631554" y="1905775"/>
              <a:ext cx="1153132" cy="3574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3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33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xmlns:a="http://schemas.openxmlformats.org/drawingml/2006/main" sz="33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3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α</m:t>
                    </m:r>
                    <m:r>
                      <a:rPr xmlns:a="http://schemas.openxmlformats.org/drawingml/2006/main" sz="33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  <a:endParaRPr sz="3300">
                <a:solidFill>
                  <a:srgbClr val="262626"/>
                </a:solidFill>
              </a:endParaRPr>
            </a:p>
          </p:txBody>
        </p:sp>
        <p:sp>
          <p:nvSpPr>
            <p:cNvPr id="1441" name="Equation"/>
            <p:cNvSpPr txBox="1"/>
            <p:nvPr/>
          </p:nvSpPr>
          <p:spPr>
            <a:xfrm>
              <a:off x="4430033" y="1063456"/>
              <a:ext cx="358445" cy="3584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48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m:oMathPara>
              </a14:m>
              <a:endParaRPr sz="4800">
                <a:solidFill>
                  <a:srgbClr val="262626"/>
                </a:solidFill>
              </a:endParaRPr>
            </a:p>
          </p:txBody>
        </p:sp>
      </p:grpSp>
      <p:sp>
        <p:nvSpPr>
          <p:cNvPr id="1443" name="Adversarial training: lower the perturbation radiu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34340" indent="-205740">
              <a:lnSpc>
                <a:spcPct val="150000"/>
              </a:lnSpc>
              <a:buClr>
                <a:srgbClr val="E50119"/>
              </a:buClr>
              <a:buSzPts val="1600"/>
              <a:buChar char="•"/>
              <a:defRPr sz="1600"/>
            </a:pPr>
            <a:r>
              <a:t>Adversarial training: lower the perturbation radius</a:t>
            </a:r>
          </a:p>
          <a:p>
            <a:pPr marL="434340" indent="-205740">
              <a:lnSpc>
                <a:spcPct val="150000"/>
              </a:lnSpc>
              <a:buClr>
                <a:srgbClr val="E50119"/>
              </a:buClr>
              <a:buSzPts val="1600"/>
              <a:buChar char="•"/>
              <a:defRPr sz="1600"/>
            </a:pPr>
            <a:r>
              <a:t>Expressive Losses: lower the coefficient associated with the IBP loss</a:t>
            </a:r>
          </a:p>
          <a:p>
            <a:pPr marL="434340" indent="-205740">
              <a:lnSpc>
                <a:spcPct val="150000"/>
              </a:lnSpc>
              <a:buClr>
                <a:srgbClr val="E50119"/>
              </a:buClr>
              <a:buSzPts val="1600"/>
              <a:buChar char="•"/>
              <a:defRPr sz="1600"/>
            </a:pPr>
            <a:r>
              <a:t>Train to be robust on a subset of inputs (Feature Subset Certified Training)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43" grpId="6"/>
      <p:bldP build="whole" bldLvl="1" animBg="1" rev="0" advAuto="0" spid="1442" grpId="5"/>
      <p:bldP build="whole" bldLvl="1" animBg="1" rev="0" advAuto="0" spid="1422" grpId="4"/>
      <p:bldP build="whole" bldLvl="1" animBg="1" rev="0" advAuto="0" spid="1409" grpId="2"/>
      <p:bldP build="whole" bldLvl="1" animBg="1" rev="0" advAuto="0" spid="1413" grpId="3"/>
      <p:bldP build="whole" bldLvl="1" animBg="1" rev="0" advAuto="0" spid="1405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48" name="Resul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Results</a:t>
            </a:r>
          </a:p>
        </p:txBody>
      </p:sp>
      <p:graphicFrame>
        <p:nvGraphicFramePr>
          <p:cNvPr id="1449" name="Google Shape;465;g25ef6e5b4ca_0_443"/>
          <p:cNvGraphicFramePr/>
          <p:nvPr/>
        </p:nvGraphicFramePr>
        <p:xfrm>
          <a:off x="720458" y="1192925"/>
          <a:ext cx="10110369" cy="392533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20168"/>
                <a:gridCol w="2020168"/>
                <a:gridCol w="2020168"/>
                <a:gridCol w="2020168"/>
                <a:gridCol w="2020168"/>
              </a:tblGrid>
              <a:tr h="41515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>
                          <a:solidFill>
                            <a:srgbClr val="FFFFFF"/>
                          </a:solidFill>
                        </a:rPr>
                        <a:t>Perturbation</a:t>
                      </a:r>
                    </a:p>
                  </a:txBody>
                  <a:tcPr marL="91425" marR="91425" marT="91425" marB="91425" anchor="t" anchorCtr="0" horzOverflow="overflow">
                    <a:lnB>
                      <a:solidFill>
                        <a:srgbClr val="9E9E9E"/>
                      </a:solidFill>
                      <a:miter lim="400000"/>
                    </a:lnB>
                    <a:solidFill>
                      <a:srgbClr val="E601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>
                          <a:solidFill>
                            <a:srgbClr val="FFFFFF"/>
                          </a:solidFill>
                        </a:rPr>
                        <a:t>Training Method</a:t>
                      </a:r>
                    </a:p>
                  </a:txBody>
                  <a:tcPr marL="91425" marR="91425" marT="91425" marB="91425" anchor="t" anchorCtr="0" horzOverflow="overflow">
                    <a:lnB>
                      <a:solidFill>
                        <a:srgbClr val="9E9E9E"/>
                      </a:solidFill>
                      <a:miter lim="400000"/>
                    </a:lnB>
                    <a:solidFill>
                      <a:srgbClr val="E601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>
                          <a:solidFill>
                            <a:srgbClr val="FFFFFF"/>
                          </a:solidFill>
                        </a:rPr>
                        <a:t> Accuracy (%) ↑</a:t>
                      </a:r>
                    </a:p>
                  </a:txBody>
                  <a:tcPr marL="91425" marR="91425" marT="91425" marB="91425" anchor="t" anchorCtr="0" horzOverflow="overflow">
                    <a:lnB>
                      <a:solidFill>
                        <a:srgbClr val="9E9E9E"/>
                      </a:solidFill>
                      <a:miter lim="400000"/>
                    </a:lnB>
                    <a:solidFill>
                      <a:srgbClr val="E601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>
                          <a:solidFill>
                            <a:srgbClr val="FFFFFF"/>
                          </a:solidFill>
                        </a:rPr>
                        <a:t>Avg Irrelevant set ↑ (# features: 4096)</a:t>
                      </a:r>
                    </a:p>
                  </a:txBody>
                  <a:tcPr marL="91425" marR="91425" marT="91425" marB="91425" anchor="t" anchorCtr="0" horzOverflow="overflow">
                    <a:lnB>
                      <a:solidFill>
                        <a:srgbClr val="9E9E9E"/>
                      </a:solidFill>
                      <a:miter lim="400000"/>
                    </a:lnB>
                    <a:solidFill>
                      <a:srgbClr val="E601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>
                          <a:solidFill>
                            <a:srgbClr val="FFFFFF"/>
                          </a:solidFill>
                        </a:rPr>
                        <a:t># EFX(AA) ↑ (samples: 1000)</a:t>
                      </a:r>
                    </a:p>
                  </a:txBody>
                  <a:tcPr marL="91425" marR="91425" marT="91425" marB="91425" anchor="t" anchorCtr="0" horzOverflow="overflow">
                    <a:lnB>
                      <a:solidFill>
                        <a:srgbClr val="9E9E9E"/>
                      </a:solidFill>
                      <a:miter lim="400000"/>
                    </a:lnB>
                    <a:solidFill>
                      <a:srgbClr val="E60119"/>
                    </a:solidFill>
                  </a:tcPr>
                </a:tc>
              </a:tr>
              <a:tr h="389758">
                <a:tc rowSpan="4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4 / 255</a:t>
                      </a:r>
                    </a:p>
                  </a:txBody>
                  <a:tcPr marL="88900" marR="88900" marT="88900" marB="88900" anchor="ctr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Standard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</a:tr>
              <a:tr h="389758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Adversarial (1 / 255)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</a:tr>
              <a:tr h="389758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CT + Adv (0.5 / 255)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</a:tr>
              <a:tr h="389758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FS CT + Adv (2 / 255)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9758">
                <a:tc rowSpan="4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8 / 255</a:t>
                      </a:r>
                    </a:p>
                  </a:txBody>
                  <a:tcPr marL="88900" marR="88900" marT="88900" marB="88900" anchor="ctr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Standard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</a:tr>
              <a:tr h="389758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Adversarial (4 / 255)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</a:tr>
              <a:tr h="389758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CT + Adv (1 / 255)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</a:tr>
              <a:tr h="389758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FS CT + Adv (4 / 255)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400"/>
                      </a:pP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450" name="TinyImageNet, CNN-7"/>
          <p:cNvSpPr txBox="1"/>
          <p:nvPr/>
        </p:nvSpPr>
        <p:spPr>
          <a:xfrm>
            <a:off x="765328" y="881748"/>
            <a:ext cx="175493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TinyImageNet, CNN-7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53" name="Resul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Results</a:t>
            </a:r>
          </a:p>
        </p:txBody>
      </p:sp>
      <p:graphicFrame>
        <p:nvGraphicFramePr>
          <p:cNvPr id="1454" name="Google Shape;465;g25ef6e5b4ca_0_443"/>
          <p:cNvGraphicFramePr/>
          <p:nvPr/>
        </p:nvGraphicFramePr>
        <p:xfrm>
          <a:off x="720458" y="1192925"/>
          <a:ext cx="10110369" cy="392533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20168"/>
                <a:gridCol w="2020168"/>
                <a:gridCol w="2020168"/>
                <a:gridCol w="2020168"/>
                <a:gridCol w="2020168"/>
              </a:tblGrid>
              <a:tr h="41515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>
                          <a:solidFill>
                            <a:srgbClr val="FFFFFF"/>
                          </a:solidFill>
                        </a:rPr>
                        <a:t>Perturbation</a:t>
                      </a:r>
                    </a:p>
                  </a:txBody>
                  <a:tcPr marL="91425" marR="91425" marT="91425" marB="91425" anchor="t" anchorCtr="0" horzOverflow="overflow">
                    <a:lnB>
                      <a:solidFill>
                        <a:srgbClr val="9E9E9E"/>
                      </a:solidFill>
                      <a:miter lim="400000"/>
                    </a:lnB>
                    <a:solidFill>
                      <a:srgbClr val="E601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>
                          <a:solidFill>
                            <a:srgbClr val="FFFFFF"/>
                          </a:solidFill>
                        </a:rPr>
                        <a:t>Training Method</a:t>
                      </a:r>
                    </a:p>
                  </a:txBody>
                  <a:tcPr marL="91425" marR="91425" marT="91425" marB="91425" anchor="t" anchorCtr="0" horzOverflow="overflow">
                    <a:lnB>
                      <a:solidFill>
                        <a:srgbClr val="9E9E9E"/>
                      </a:solidFill>
                      <a:miter lim="400000"/>
                    </a:lnB>
                    <a:solidFill>
                      <a:srgbClr val="E601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>
                          <a:solidFill>
                            <a:srgbClr val="FFFFFF"/>
                          </a:solidFill>
                        </a:rPr>
                        <a:t> Accuracy (%) ↑</a:t>
                      </a:r>
                    </a:p>
                  </a:txBody>
                  <a:tcPr marL="91425" marR="91425" marT="91425" marB="91425" anchor="t" anchorCtr="0" horzOverflow="overflow">
                    <a:lnB>
                      <a:solidFill>
                        <a:srgbClr val="9E9E9E"/>
                      </a:solidFill>
                      <a:miter lim="400000"/>
                    </a:lnB>
                    <a:solidFill>
                      <a:srgbClr val="E601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>
                          <a:solidFill>
                            <a:srgbClr val="FFFFFF"/>
                          </a:solidFill>
                        </a:rPr>
                        <a:t>Avg Irrelevant set ↑ (# features: 4096)</a:t>
                      </a:r>
                    </a:p>
                  </a:txBody>
                  <a:tcPr marL="91425" marR="91425" marT="91425" marB="91425" anchor="t" anchorCtr="0" horzOverflow="overflow">
                    <a:lnB>
                      <a:solidFill>
                        <a:srgbClr val="9E9E9E"/>
                      </a:solidFill>
                      <a:miter lim="400000"/>
                    </a:lnB>
                    <a:solidFill>
                      <a:srgbClr val="E601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>
                          <a:solidFill>
                            <a:srgbClr val="FFFFFF"/>
                          </a:solidFill>
                        </a:rPr>
                        <a:t># EFX(AA) ↑ (samples: 1000)</a:t>
                      </a:r>
                    </a:p>
                  </a:txBody>
                  <a:tcPr marL="91425" marR="91425" marT="91425" marB="91425" anchor="t" anchorCtr="0" horzOverflow="overflow">
                    <a:lnB>
                      <a:solidFill>
                        <a:srgbClr val="9E9E9E"/>
                      </a:solidFill>
                      <a:miter lim="400000"/>
                    </a:lnB>
                    <a:solidFill>
                      <a:srgbClr val="E60119"/>
                    </a:solidFill>
                  </a:tcPr>
                </a:tc>
              </a:tr>
              <a:tr h="389758">
                <a:tc rowSpan="4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4 / 255</a:t>
                      </a:r>
                    </a:p>
                  </a:txBody>
                  <a:tcPr marL="88900" marR="88900" marT="88900" marB="88900" anchor="ctr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Standard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54.80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23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990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</a:tr>
              <a:tr h="389758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Adversarial (1 / 255)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/>
                        <a:t>52.61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340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911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</a:tr>
              <a:tr h="389758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CT + AT (0.5 / 255)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44.79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/>
                        <a:t>804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947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</a:tr>
              <a:tr h="389758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FS CT + AT (2 / 255)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48.60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506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/>
                        <a:t>996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389758">
                <a:tc rowSpan="4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8 / 255</a:t>
                      </a:r>
                    </a:p>
                  </a:txBody>
                  <a:tcPr marL="88900" marR="88900" marT="88900" marB="88900" anchor="ctr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Standard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54.80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6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887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</a:tr>
              <a:tr h="389758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Adversarial (4 / 255)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41.41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263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925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</a:tr>
              <a:tr h="389758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CT + AT (1 / 255)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42.36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465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988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</a:tcPr>
                </a:tc>
              </a:tr>
              <a:tr h="389758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FS CT + AT (4 / 255)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/>
                        <a:t>44.49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/>
                        <a:t>684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400"/>
                        <a:t>998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/>
                      </a:solidFill>
                      <a:miter lim="400000"/>
                    </a:lnL>
                    <a:lnR>
                      <a:solidFill>
                        <a:srgbClr val="9E9E9E"/>
                      </a:solidFill>
                      <a:miter lim="400000"/>
                    </a:lnR>
                    <a:lnT>
                      <a:solidFill>
                        <a:srgbClr val="9E9E9E"/>
                      </a:solidFill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55" name="TinyImageNet, CNN-7"/>
          <p:cNvSpPr txBox="1"/>
          <p:nvPr/>
        </p:nvSpPr>
        <p:spPr>
          <a:xfrm>
            <a:off x="765328" y="881748"/>
            <a:ext cx="175493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TinyImageNet, CNN-7</a:t>
            </a:r>
          </a:p>
        </p:txBody>
      </p:sp>
      <p:sp>
        <p:nvSpPr>
          <p:cNvPr id="1456" name="Non-trivial irrelevant features set on TinyImageNet!…"/>
          <p:cNvSpPr txBox="1"/>
          <p:nvPr>
            <p:ph type="body" sz="quarter" idx="1"/>
          </p:nvPr>
        </p:nvSpPr>
        <p:spPr>
          <a:xfrm>
            <a:off x="630237" y="5138393"/>
            <a:ext cx="10728326" cy="969865"/>
          </a:xfrm>
          <a:prstGeom prst="rect">
            <a:avLst/>
          </a:prstGeom>
        </p:spPr>
        <p:txBody>
          <a:bodyPr/>
          <a:lstStyle/>
          <a:p>
            <a:pPr marL="434340" indent="-205740">
              <a:lnSpc>
                <a:spcPct val="150000"/>
              </a:lnSpc>
              <a:buClr>
                <a:srgbClr val="E50119"/>
              </a:buClr>
              <a:buSzPts val="1400"/>
              <a:buChar char="•"/>
              <a:defRPr sz="1400">
                <a:solidFill>
                  <a:srgbClr val="000000"/>
                </a:solidFill>
              </a:defRPr>
            </a:pPr>
            <a:r>
              <a:t>Non-trivial irrelevant features set on TinyImageNet!</a:t>
            </a:r>
          </a:p>
          <a:p>
            <a:pPr marL="434340" indent="-205740">
              <a:lnSpc>
                <a:spcPct val="150000"/>
              </a:lnSpc>
              <a:buClr>
                <a:srgbClr val="E50119"/>
              </a:buClr>
              <a:buSzPts val="1400"/>
              <a:buChar char="•"/>
              <a:defRPr sz="1400">
                <a:solidFill>
                  <a:srgbClr val="000000"/>
                </a:solidFill>
              </a:defRPr>
            </a:pPr>
            <a:r>
              <a:t>Feature Subset training offers better trade offs for large epsilon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59" name="Conclu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</a:t>
            </a:r>
          </a:p>
        </p:txBody>
      </p:sp>
      <p:sp>
        <p:nvSpPr>
          <p:cNvPr id="1460" name="Google Shape;107;p53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r">
              <a:defRPr sz="13500">
                <a:solidFill>
                  <a:srgbClr val="E50019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448;g25ef6e5b4ca_0_0"/>
          <p:cNvSpPr txBox="1"/>
          <p:nvPr/>
        </p:nvSpPr>
        <p:spPr>
          <a:xfrm>
            <a:off x="782325" y="6394092"/>
            <a:ext cx="8747750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1200">
                <a:solidFill>
                  <a:srgbClr val="8B8B8B"/>
                </a:solidFill>
              </a:defRPr>
            </a:lvl1pPr>
          </a:lstStyle>
          <a:p>
            <a:pPr/>
            <a:r>
              <a:t>Reluplex: An Efficient SMT Solver for Verifying Deep Neural Networks [Katz 2017]</a:t>
            </a:r>
          </a:p>
        </p:txBody>
      </p:sp>
      <p:sp>
        <p:nvSpPr>
          <p:cNvPr id="742" name="Google Shape;449;g25ef6e5b4ca_0_0"/>
          <p:cNvSpPr txBox="1"/>
          <p:nvPr>
            <p:ph type="sldNum" sz="quarter" idx="2"/>
          </p:nvPr>
        </p:nvSpPr>
        <p:spPr>
          <a:xfrm>
            <a:off x="11504214" y="6394105"/>
            <a:ext cx="188859" cy="2642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43" name="Network_input.PNG" descr="Network_inpu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141" y="1327408"/>
            <a:ext cx="5021711" cy="306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ACAS_XU.PNG" descr="ACAS_XU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73202" y="1327408"/>
            <a:ext cx="3777227" cy="3067601"/>
          </a:xfrm>
          <a:prstGeom prst="rect">
            <a:avLst/>
          </a:prstGeom>
          <a:ln w="12700">
            <a:miter lim="400000"/>
          </a:ln>
        </p:spPr>
      </p:pic>
      <p:sp>
        <p:nvSpPr>
          <p:cNvPr id="745" name="Property: If the intruder is directly ahead and is moving towards the ownship, the Clear of Conflict command should not be advised"/>
          <p:cNvSpPr txBox="1"/>
          <p:nvPr/>
        </p:nvSpPr>
        <p:spPr>
          <a:xfrm>
            <a:off x="711142" y="5201441"/>
            <a:ext cx="11156368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/>
            <a:r>
              <a:t> Property: If the intruder is directly ahead and is moving towards the ownship, the Clear of Conflict command should not be advised</a:t>
            </a:r>
          </a:p>
        </p:txBody>
      </p:sp>
      <p:sp>
        <p:nvSpPr>
          <p:cNvPr id="746" name="Google Shape;450;g25ef6e5b4ca_0_0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Global Safety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5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450;g25ef6e5b4ca_0_0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Contributions</a:t>
            </a:r>
          </a:p>
        </p:txBody>
      </p:sp>
      <p:sp>
        <p:nvSpPr>
          <p:cNvPr id="1463" name="Google Shape;449;g25ef6e5b4ca_0_0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64" name="Google Shape;446;g25ef6e5b4ca_0_0"/>
          <p:cNvSpPr txBox="1"/>
          <p:nvPr>
            <p:ph type="body" idx="1"/>
          </p:nvPr>
        </p:nvSpPr>
        <p:spPr>
          <a:xfrm>
            <a:off x="727076" y="1765299"/>
            <a:ext cx="10146233" cy="414814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ReCIPH: a heuristic to improve verification relying on partitioning and over-approximations (Workshop Poster WFVML 2022)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Using Certified Training for Empirical Robustness (Journal TMLR 2025)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Using Certified Training to scale Formal Explainability (submission in preparation)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64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Slide Number"/>
          <p:cNvSpPr txBox="1"/>
          <p:nvPr>
            <p:ph type="sldNum" sz="quarter" idx="2"/>
          </p:nvPr>
        </p:nvSpPr>
        <p:spPr>
          <a:xfrm>
            <a:off x="11487322" y="6394105"/>
            <a:ext cx="205751" cy="2642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67" name="Future Wor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Future Work</a:t>
            </a:r>
          </a:p>
        </p:txBody>
      </p:sp>
      <p:sp>
        <p:nvSpPr>
          <p:cNvPr id="1468" name="Verification:…"/>
          <p:cNvSpPr txBox="1"/>
          <p:nvPr/>
        </p:nvSpPr>
        <p:spPr>
          <a:xfrm>
            <a:off x="220198" y="1312023"/>
            <a:ext cx="3657636" cy="3089806"/>
          </a:xfrm>
          <a:prstGeom prst="rect">
            <a:avLst/>
          </a:prstGeom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1200"/>
              </a:spcBef>
              <a:defRPr b="1" sz="1500"/>
            </a:pPr>
            <a:r>
              <a:t>Verification:</a:t>
            </a:r>
          </a:p>
          <a:p>
            <a:pPr marL="228600" indent="-228600">
              <a:lnSpc>
                <a:spcPct val="150000"/>
              </a:lnSpc>
              <a:spcBef>
                <a:spcPts val="1200"/>
              </a:spcBef>
              <a:defRPr b="1" sz="1500"/>
            </a:pPr>
          </a:p>
          <a:p>
            <a:pPr marL="434340" indent="-20574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500"/>
              <a:buChar char="•"/>
              <a:defRPr sz="1500"/>
            </a:pPr>
            <a:r>
              <a:t>Automated input partitioning beyond bissection</a:t>
            </a:r>
          </a:p>
          <a:p>
            <a:pPr marL="434340" indent="-20574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500"/>
              <a:buChar char="•"/>
              <a:defRPr sz="1500"/>
            </a:pPr>
            <a:r>
              <a:t>Verification of more complex architectures</a:t>
            </a:r>
          </a:p>
          <a:p>
            <a:pPr marL="434340" indent="-20574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500"/>
              <a:buChar char="•"/>
              <a:defRPr sz="1500"/>
            </a:pPr>
            <a:r>
              <a:t>Verification of more complex properties</a:t>
            </a:r>
          </a:p>
        </p:txBody>
      </p:sp>
      <p:sp>
        <p:nvSpPr>
          <p:cNvPr id="1469" name="Formal Explainability:…"/>
          <p:cNvSpPr txBox="1"/>
          <p:nvPr/>
        </p:nvSpPr>
        <p:spPr>
          <a:xfrm>
            <a:off x="8229582" y="1305697"/>
            <a:ext cx="3657636" cy="3056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1200"/>
              </a:spcBef>
              <a:defRPr b="1" sz="1600"/>
            </a:pPr>
            <a:r>
              <a:t>Formal Explainability:</a:t>
            </a:r>
          </a:p>
          <a:p>
            <a:pPr marL="434340" indent="-20574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600"/>
              <a:buChar char="•"/>
              <a:defRPr sz="1600"/>
            </a:pPr>
          </a:p>
          <a:p>
            <a:pPr marL="434340" indent="-20574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600"/>
              <a:buChar char="•"/>
              <a:defRPr sz="1600"/>
            </a:pPr>
            <a:r>
              <a:t>True end to end learning of which input are relevant jointly with the robust training for explainability</a:t>
            </a:r>
          </a:p>
          <a:p>
            <a:pPr marL="434340" indent="-20574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600"/>
              <a:buChar char="•"/>
              <a:defRPr sz="1600"/>
            </a:pPr>
            <a:r>
              <a:t>Explore other notions than input level explanations -&gt; in the latent space</a:t>
            </a:r>
          </a:p>
        </p:txBody>
      </p:sp>
      <p:sp>
        <p:nvSpPr>
          <p:cNvPr id="1470" name="Robust training:…"/>
          <p:cNvSpPr txBox="1"/>
          <p:nvPr/>
        </p:nvSpPr>
        <p:spPr>
          <a:xfrm>
            <a:off x="4224890" y="1312925"/>
            <a:ext cx="3657636" cy="2716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1200"/>
              </a:spcBef>
              <a:defRPr b="1" sz="1600"/>
            </a:pPr>
            <a:r>
              <a:t>Robust training:</a:t>
            </a:r>
          </a:p>
          <a:p>
            <a:pPr marL="228600" indent="-228600">
              <a:lnSpc>
                <a:spcPct val="150000"/>
              </a:lnSpc>
              <a:spcBef>
                <a:spcPts val="1200"/>
              </a:spcBef>
              <a:defRPr b="1" sz="1600"/>
            </a:pPr>
          </a:p>
          <a:p>
            <a:pPr marL="434340" indent="-20574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600"/>
              <a:buChar char="•"/>
              <a:defRPr sz="1600"/>
            </a:pPr>
            <a:r>
              <a:t>Re-visit tighter approximation for training?</a:t>
            </a:r>
          </a:p>
          <a:p>
            <a:pPr marL="434340" indent="-20574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600"/>
              <a:buChar char="•"/>
              <a:defRPr sz="1600"/>
            </a:pPr>
            <a:r>
              <a:t>Applications beyond robustness and explainability: contrastive learning, robust segmentation…</a:t>
            </a:r>
          </a:p>
        </p:txBody>
      </p:sp>
      <p:grpSp>
        <p:nvGrpSpPr>
          <p:cNvPr id="1474" name="Group"/>
          <p:cNvGrpSpPr/>
          <p:nvPr/>
        </p:nvGrpSpPr>
        <p:grpSpPr>
          <a:xfrm>
            <a:off x="459696" y="1717408"/>
            <a:ext cx="10910426" cy="450553"/>
            <a:chOff x="0" y="0"/>
            <a:chExt cx="10910424" cy="450552"/>
          </a:xfrm>
        </p:grpSpPr>
        <p:sp>
          <p:nvSpPr>
            <p:cNvPr id="1471" name="Ever-going problem of efficiency"/>
            <p:cNvSpPr txBox="1"/>
            <p:nvPr/>
          </p:nvSpPr>
          <p:spPr>
            <a:xfrm>
              <a:off x="0" y="0"/>
              <a:ext cx="2924639" cy="450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160421" indent="-160421">
                <a:buClr>
                  <a:srgbClr val="E60119"/>
                </a:buClr>
                <a:buSzPct val="100000"/>
                <a:buChar char="•"/>
                <a:defRPr sz="1600"/>
              </a:lvl1pPr>
            </a:lstStyle>
            <a:p>
              <a:pPr/>
              <a:r>
                <a:t>Ever-going problem of efficiency</a:t>
              </a:r>
            </a:p>
          </p:txBody>
        </p:sp>
        <p:sp>
          <p:nvSpPr>
            <p:cNvPr id="1472" name="Ever-going problem of efficiency"/>
            <p:cNvSpPr txBox="1"/>
            <p:nvPr/>
          </p:nvSpPr>
          <p:spPr>
            <a:xfrm>
              <a:off x="3973843" y="0"/>
              <a:ext cx="2924639" cy="450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160421" indent="-160421">
                <a:buClr>
                  <a:srgbClr val="E60119"/>
                </a:buClr>
                <a:buSzPct val="100000"/>
                <a:buChar char="•"/>
                <a:defRPr sz="1600"/>
              </a:lvl1pPr>
            </a:lstStyle>
            <a:p>
              <a:pPr/>
              <a:r>
                <a:t>Ever-going problem of efficiency</a:t>
              </a:r>
            </a:p>
          </p:txBody>
        </p:sp>
        <p:sp>
          <p:nvSpPr>
            <p:cNvPr id="1473" name="Ever-going problem of efficiency"/>
            <p:cNvSpPr txBox="1"/>
            <p:nvPr/>
          </p:nvSpPr>
          <p:spPr>
            <a:xfrm>
              <a:off x="7985786" y="0"/>
              <a:ext cx="2924639" cy="450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160421" indent="-160421">
                <a:buClr>
                  <a:srgbClr val="E60119"/>
                </a:buClr>
                <a:buSzPct val="100000"/>
                <a:buChar char="•"/>
                <a:defRPr sz="1600"/>
              </a:lvl1pPr>
            </a:lstStyle>
            <a:p>
              <a:pPr/>
              <a:r>
                <a:t>Ever-going problem of efficiency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69" grpId="4"/>
      <p:bldP build="whole" bldLvl="1" animBg="1" rev="0" advAuto="0" spid="1474" grpId="1"/>
      <p:bldP build="p" bldLvl="5" animBg="1" rev="0" advAuto="0" spid="1470" grpId="3"/>
      <p:bldP build="p" bldLvl="5" animBg="1" rev="0" advAuto="0" spid="1468" grpId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77" name="Future Work and important challeng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Future Work and important challenges </a:t>
            </a:r>
          </a:p>
        </p:txBody>
      </p:sp>
      <p:sp>
        <p:nvSpPr>
          <p:cNvPr id="1478" name="Robust training…"/>
          <p:cNvSpPr/>
          <p:nvPr/>
        </p:nvSpPr>
        <p:spPr>
          <a:xfrm>
            <a:off x="4565650" y="1092398"/>
            <a:ext cx="3060700" cy="4800601"/>
          </a:xfrm>
          <a:prstGeom prst="rect">
            <a:avLst/>
          </a:prstGeom>
          <a:solidFill>
            <a:schemeClr val="accent5">
              <a:satOff val="-51311"/>
              <a:lumOff val="33627"/>
              <a:alpha val="39701"/>
            </a:schemeClr>
          </a:solidFill>
          <a:ln w="25400">
            <a:solidFill>
              <a:schemeClr val="accent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/>
          <a:p>
            <a:pPr algn="ctr">
              <a:defRPr b="1" sz="1600"/>
            </a:pPr>
            <a:r>
              <a:t>Robust training</a:t>
            </a:r>
          </a:p>
          <a:p>
            <a:pPr algn="ctr">
              <a:defRPr b="1" sz="1600"/>
            </a:pPr>
          </a:p>
          <a:p>
            <a:pPr algn="ctr">
              <a:defRPr b="1" sz="1600"/>
            </a:pPr>
          </a:p>
          <a:p>
            <a:pPr algn="ctr">
              <a:defRPr b="1" sz="1600"/>
            </a:pPr>
          </a:p>
          <a:p>
            <a:pPr marL="205740" indent="-20574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500"/>
              <a:buChar char="•"/>
              <a:defRPr b="1" sz="1500"/>
            </a:pPr>
            <a:r>
              <a:t>Re-visit tighter approximation for training?</a:t>
            </a:r>
          </a:p>
          <a:p>
            <a:pPr marL="205740" indent="-20574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500"/>
              <a:buChar char="•"/>
              <a:defRPr b="1" sz="1500"/>
            </a:pPr>
            <a:r>
              <a:t>Applications beyond robustness and explainability: contrastive learning, robust segmentation…</a:t>
            </a:r>
          </a:p>
          <a:p>
            <a:pPr algn="ctr">
              <a:defRPr b="1" sz="1600"/>
            </a:pPr>
          </a:p>
        </p:txBody>
      </p:sp>
      <p:sp>
        <p:nvSpPr>
          <p:cNvPr id="1479" name="Verification…"/>
          <p:cNvSpPr/>
          <p:nvPr/>
        </p:nvSpPr>
        <p:spPr>
          <a:xfrm>
            <a:off x="569366" y="1092200"/>
            <a:ext cx="3056484" cy="4800997"/>
          </a:xfrm>
          <a:prstGeom prst="rect">
            <a:avLst/>
          </a:prstGeom>
          <a:solidFill>
            <a:schemeClr val="accent4">
              <a:lumOff val="16568"/>
              <a:alpha val="40490"/>
            </a:schemeClr>
          </a:solidFill>
          <a:ln w="25400">
            <a:solidFill>
              <a:schemeClr val="accent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/>
          <a:p>
            <a:pPr algn="ctr">
              <a:defRPr b="1" sz="1600"/>
            </a:pPr>
            <a:r>
              <a:t>Verification</a:t>
            </a:r>
          </a:p>
          <a:p>
            <a:pPr algn="ctr">
              <a:defRPr b="1" sz="1600"/>
            </a:pPr>
          </a:p>
          <a:p>
            <a:pPr marL="434340" indent="-20574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500"/>
              <a:buChar char="•"/>
              <a:defRPr sz="1500"/>
            </a:pPr>
          </a:p>
          <a:p>
            <a:pPr marL="205740" indent="-20574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500"/>
              <a:buChar char="•"/>
              <a:defRPr b="1" sz="1500"/>
            </a:pPr>
            <a:r>
              <a:t>Automated input partitioning (beyond bissection)</a:t>
            </a:r>
          </a:p>
          <a:p>
            <a:pPr marL="205740" indent="-20574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500"/>
              <a:buChar char="•"/>
              <a:defRPr sz="1500"/>
            </a:pPr>
            <a:r>
              <a:t>Verification of more complex architectures</a:t>
            </a:r>
          </a:p>
          <a:p>
            <a:pPr marL="205740" indent="-20574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500"/>
              <a:buChar char="•"/>
              <a:defRPr sz="1500"/>
            </a:pPr>
            <a:r>
              <a:t>Verification of more complex properties</a:t>
            </a:r>
          </a:p>
        </p:txBody>
      </p:sp>
      <p:sp>
        <p:nvSpPr>
          <p:cNvPr id="1480" name="Explainability…"/>
          <p:cNvSpPr/>
          <p:nvPr/>
        </p:nvSpPr>
        <p:spPr>
          <a:xfrm>
            <a:off x="8566150" y="1092200"/>
            <a:ext cx="3060700" cy="4800600"/>
          </a:xfrm>
          <a:prstGeom prst="rect">
            <a:avLst/>
          </a:prstGeom>
          <a:solidFill>
            <a:schemeClr val="accent3">
              <a:lumOff val="20196"/>
              <a:alpha val="40622"/>
            </a:schemeClr>
          </a:solidFill>
          <a:ln w="25400">
            <a:solidFill>
              <a:schemeClr val="accent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88900" rIns="88900" bIns="88900"/>
          <a:lstStyle/>
          <a:p>
            <a:pPr algn="ctr">
              <a:defRPr b="1" sz="1600"/>
            </a:pPr>
            <a:r>
              <a:t>Explainability</a:t>
            </a:r>
          </a:p>
          <a:p>
            <a:pPr algn="ctr">
              <a:defRPr b="1" sz="1600"/>
            </a:pPr>
          </a:p>
          <a:p>
            <a:pPr algn="ctr">
              <a:defRPr b="1" sz="1600"/>
            </a:pPr>
          </a:p>
          <a:p>
            <a:pPr algn="ctr">
              <a:defRPr b="1" sz="1600"/>
            </a:pPr>
          </a:p>
          <a:p>
            <a:pPr marL="205740" indent="-20574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500"/>
              <a:buChar char="•"/>
              <a:defRPr b="1" sz="1500"/>
            </a:pPr>
            <a:r>
              <a:t>True end to end learning of which input are relevant jointly with the robust training for explainability</a:t>
            </a:r>
          </a:p>
          <a:p>
            <a:pPr marL="205740" indent="-20574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500"/>
              <a:buChar char="•"/>
              <a:defRPr b="1" sz="1500"/>
            </a:pPr>
            <a:r>
              <a:t>Explore other notions than input level explanations -&gt; in the latent space</a:t>
            </a:r>
          </a:p>
          <a:p>
            <a:pPr>
              <a:defRPr b="1" sz="1600"/>
            </a:pPr>
          </a:p>
        </p:txBody>
      </p:sp>
      <p:grpSp>
        <p:nvGrpSpPr>
          <p:cNvPr id="1484" name="Group"/>
          <p:cNvGrpSpPr/>
          <p:nvPr/>
        </p:nvGrpSpPr>
        <p:grpSpPr>
          <a:xfrm>
            <a:off x="678887" y="1693907"/>
            <a:ext cx="10910426" cy="1"/>
            <a:chOff x="0" y="0"/>
            <a:chExt cx="10910424" cy="0"/>
          </a:xfrm>
        </p:grpSpPr>
        <p:sp>
          <p:nvSpPr>
            <p:cNvPr id="1481" name="Ever-going problem of efficiency"/>
            <p:cNvSpPr/>
            <p:nvPr/>
          </p:nvSpPr>
          <p:spPr>
            <a:xfrm>
              <a:off x="0" y="0"/>
              <a:ext cx="292463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160421" indent="-160421">
                <a:buClr>
                  <a:srgbClr val="E60119"/>
                </a:buClr>
                <a:buSzPct val="100000"/>
                <a:buChar char="•"/>
                <a:defRPr sz="1500"/>
              </a:lvl1pPr>
            </a:lstStyle>
            <a:p>
              <a:pPr/>
              <a:r>
                <a:t>Ever-going problem of efficiency</a:t>
              </a:r>
            </a:p>
          </p:txBody>
        </p:sp>
        <p:sp>
          <p:nvSpPr>
            <p:cNvPr id="1482" name="Ever-going problem of efficiency"/>
            <p:cNvSpPr/>
            <p:nvPr/>
          </p:nvSpPr>
          <p:spPr>
            <a:xfrm>
              <a:off x="3973843" y="0"/>
              <a:ext cx="2924640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160421" indent="-160421">
                <a:buClr>
                  <a:srgbClr val="E60119"/>
                </a:buClr>
                <a:buSzPct val="100000"/>
                <a:buChar char="•"/>
                <a:defRPr sz="1500"/>
              </a:lvl1pPr>
            </a:lstStyle>
            <a:p>
              <a:pPr/>
              <a:r>
                <a:t>Ever-going problem of efficiency</a:t>
              </a:r>
            </a:p>
          </p:txBody>
        </p:sp>
        <p:sp>
          <p:nvSpPr>
            <p:cNvPr id="1483" name="Ever-going problem of efficiency"/>
            <p:cNvSpPr/>
            <p:nvPr/>
          </p:nvSpPr>
          <p:spPr>
            <a:xfrm>
              <a:off x="7985786" y="0"/>
              <a:ext cx="292463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160421" indent="-160421">
                <a:buClr>
                  <a:srgbClr val="E60119"/>
                </a:buClr>
                <a:buSzPct val="100000"/>
                <a:buChar char="•"/>
                <a:defRPr sz="1500"/>
              </a:lvl1pPr>
            </a:lstStyle>
            <a:p>
              <a:pPr/>
              <a:r>
                <a:t>Ever-going problem of efficiency</a:t>
              </a:r>
            </a:p>
          </p:txBody>
        </p:sp>
      </p:grpSp>
      <p:sp>
        <p:nvSpPr>
          <p:cNvPr id="1485" name="Google Shape;448;g25ef6e5b4ca_0_0"/>
          <p:cNvSpPr txBox="1"/>
          <p:nvPr/>
        </p:nvSpPr>
        <p:spPr>
          <a:xfrm>
            <a:off x="782325" y="6394092"/>
            <a:ext cx="8747750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1200">
                <a:solidFill>
                  <a:srgbClr val="8B8B8B"/>
                </a:solidFill>
              </a:defRPr>
            </a:lvl1pPr>
          </a:lstStyle>
          <a:p>
            <a:pPr/>
            <a:r>
              <a:t>Robustness Verification for Transformers [Shi 2020]</a:t>
            </a:r>
          </a:p>
        </p:txBody>
      </p:sp>
      <p:sp>
        <p:nvSpPr>
          <p:cNvPr id="1486" name="Google Shape;448;g25ef6e5b4ca_0_0"/>
          <p:cNvSpPr txBox="1"/>
          <p:nvPr/>
        </p:nvSpPr>
        <p:spPr>
          <a:xfrm>
            <a:off x="782325" y="6417398"/>
            <a:ext cx="8747750" cy="442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1200">
                <a:solidFill>
                  <a:srgbClr val="8B8B8B"/>
                </a:solidFill>
              </a:defRPr>
            </a:lvl1pPr>
          </a:lstStyle>
          <a:p>
            <a:pPr/>
            <a:r>
              <a:t>Verifying Global Neural Network Specifications using Hyperproperties [Boetius 2023]</a:t>
            </a:r>
          </a:p>
        </p:txBody>
      </p:sp>
      <p:sp>
        <p:nvSpPr>
          <p:cNvPr id="1487" name="Google Shape;448;g25ef6e5b4ca_0_0"/>
          <p:cNvSpPr txBox="1"/>
          <p:nvPr/>
        </p:nvSpPr>
        <p:spPr>
          <a:xfrm>
            <a:off x="690885" y="6305638"/>
            <a:ext cx="8747750" cy="442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/>
          <a:p>
            <a:pPr>
              <a:defRPr sz="1200">
                <a:solidFill>
                  <a:srgbClr val="8B8B8B"/>
                </a:solidFill>
              </a:defRPr>
            </a:pPr>
            <a:r>
              <a:t>On the Paradox of Certified Training [Jovanović 2021], Gaussian Loss Smoothing Enables Certified Training with Tight Convex Relaxations [Balauca 2024</a:t>
            </a:r>
            <a:r>
              <a:rPr sz="1100"/>
              <a:t>]</a:t>
            </a:r>
            <a:r>
              <a:t> </a:t>
            </a:r>
          </a:p>
        </p:txBody>
      </p:sp>
      <p:sp>
        <p:nvSpPr>
          <p:cNvPr id="1488" name="Google Shape;448;g25ef6e5b4ca_0_0"/>
          <p:cNvSpPr txBox="1"/>
          <p:nvPr/>
        </p:nvSpPr>
        <p:spPr>
          <a:xfrm>
            <a:off x="690885" y="6394538"/>
            <a:ext cx="8747750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1200">
                <a:solidFill>
                  <a:srgbClr val="8B8B8B"/>
                </a:solidFill>
              </a:defRPr>
            </a:lvl1pPr>
          </a:lstStyle>
          <a:p>
            <a:pPr/>
            <a:r>
              <a:t>Formal Abductive Latent Explanations for Prototype-Based Networks [Soria 2026]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4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xit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4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4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4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4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4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4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88" grpId="11"/>
      <p:bldP build="whole" bldLvl="1" animBg="1" rev="0" advAuto="0" spid="1485" grpId="3"/>
      <p:bldP build="whole" bldLvl="1" animBg="1" rev="0" advAuto="0" spid="1485" grpId="4"/>
      <p:bldP build="whole" bldLvl="1" animBg="1" rev="0" advAuto="0" spid="1487" grpId="8"/>
      <p:bldP build="whole" bldLvl="1" animBg="1" rev="0" advAuto="0" spid="1484" grpId="1"/>
      <p:bldP build="whole" bldLvl="1" animBg="1" rev="0" advAuto="0" spid="1487" grpId="9"/>
      <p:bldP build="p" bldLvl="5" animBg="1" rev="0" advAuto="0" spid="1480" grpId="10"/>
      <p:bldP build="whole" bldLvl="1" animBg="1" rev="0" advAuto="0" spid="1486" grpId="5"/>
      <p:bldP build="whole" bldLvl="1" animBg="1" rev="0" advAuto="0" spid="1486" grpId="6"/>
      <p:bldP build="p" bldLvl="5" animBg="1" rev="0" advAuto="0" spid="1479" grpId="2"/>
      <p:bldP build="p" bldLvl="5" animBg="1" rev="0" advAuto="0" spid="1478" grpId="7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0" name="approx.pdf" descr="approx.pdf"/>
          <p:cNvPicPr>
            <a:picLocks noChangeAspect="1"/>
          </p:cNvPicPr>
          <p:nvPr/>
        </p:nvPicPr>
        <p:blipFill>
          <a:blip r:embed="rId2">
            <a:extLst/>
          </a:blip>
          <a:srcRect l="0" t="0" r="50261" b="68905"/>
          <a:stretch>
            <a:fillRect/>
          </a:stretch>
        </p:blipFill>
        <p:spPr>
          <a:xfrm>
            <a:off x="678854" y="873570"/>
            <a:ext cx="10834142" cy="3809782"/>
          </a:xfrm>
          <a:prstGeom prst="rect">
            <a:avLst/>
          </a:prstGeom>
          <a:ln w="12700">
            <a:miter lim="400000"/>
          </a:ln>
        </p:spPr>
      </p:pic>
      <p:sp>
        <p:nvSpPr>
          <p:cNvPr id="14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92" name="Over-approximations: versatile tool that can be leveraged in multiple ways to bring trust to AI systems…"/>
          <p:cNvSpPr txBox="1"/>
          <p:nvPr>
            <p:ph type="body" sz="quarter" idx="1"/>
          </p:nvPr>
        </p:nvSpPr>
        <p:spPr>
          <a:xfrm>
            <a:off x="797715" y="4630505"/>
            <a:ext cx="11014365" cy="711457"/>
          </a:xfrm>
          <a:prstGeom prst="rect">
            <a:avLst/>
          </a:prstGeom>
        </p:spPr>
        <p:txBody>
          <a:bodyPr/>
          <a:lstStyle/>
          <a:p>
            <a:pPr marL="347472" indent="-164592" defTabSz="731520">
              <a:lnSpc>
                <a:spcPct val="150000"/>
              </a:lnSpc>
              <a:spcBef>
                <a:spcPts val="900"/>
              </a:spcBef>
              <a:buClr>
                <a:srgbClr val="E50119"/>
              </a:buClr>
              <a:buSzPts val="1600"/>
              <a:buChar char="•"/>
              <a:defRPr b="1" sz="1600"/>
            </a:pPr>
            <a:r>
              <a:t>Over-approximations: versatile tool that can be leveraged in multiple ways to bring trust to AI systems</a:t>
            </a:r>
          </a:p>
          <a:p>
            <a:pPr marL="347472" indent="-164592" defTabSz="731520">
              <a:lnSpc>
                <a:spcPct val="150000"/>
              </a:lnSpc>
              <a:spcBef>
                <a:spcPts val="900"/>
              </a:spcBef>
              <a:buClr>
                <a:srgbClr val="E50119"/>
              </a:buClr>
              <a:buSzPts val="1600"/>
              <a:buChar char="•"/>
              <a:defRPr b="1" sz="1600"/>
            </a:pPr>
            <a:r>
              <a:t>Trust should be an integral part of the design / training choices!</a:t>
            </a:r>
          </a:p>
        </p:txBody>
      </p:sp>
      <p:sp>
        <p:nvSpPr>
          <p:cNvPr id="1493" name="If you must only remember one thing"/>
          <p:cNvSpPr txBox="1"/>
          <p:nvPr>
            <p:ph type="title"/>
          </p:nvPr>
        </p:nvSpPr>
        <p:spPr>
          <a:xfrm>
            <a:off x="727076" y="314035"/>
            <a:ext cx="10733087" cy="871829"/>
          </a:xfrm>
          <a:prstGeom prst="rect">
            <a:avLst/>
          </a:prstGeom>
        </p:spPr>
        <p:txBody>
          <a:bodyPr/>
          <a:lstStyle/>
          <a:p>
            <a:pPr/>
            <a:r>
              <a:t>If you must only remember one thing</a:t>
            </a:r>
          </a:p>
        </p:txBody>
      </p:sp>
      <p:sp>
        <p:nvSpPr>
          <p:cNvPr id="1494" name="Questions ?"/>
          <p:cNvSpPr txBox="1"/>
          <p:nvPr/>
        </p:nvSpPr>
        <p:spPr>
          <a:xfrm>
            <a:off x="5464620" y="5569527"/>
            <a:ext cx="1680554" cy="871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0000"/>
              </a:lnSpc>
              <a:defRPr sz="2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Questions 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4" grpId="2"/>
      <p:bldP build="p" bldLvl="5" animBg="1" rev="0" advAuto="0" spid="1492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Additional cont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Additional content</a:t>
            </a:r>
          </a:p>
        </p:txBody>
      </p:sp>
      <p:sp>
        <p:nvSpPr>
          <p:cNvPr id="14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98" name="Google Shape;86;p52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r">
              <a:defRPr sz="135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01" name="LIBRA (Fairnes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LIBRA (Fairness)</a:t>
            </a:r>
          </a:p>
        </p:txBody>
      </p:sp>
      <p:graphicFrame>
        <p:nvGraphicFramePr>
          <p:cNvPr id="1502" name="Table 1"/>
          <p:cNvGraphicFramePr/>
          <p:nvPr/>
        </p:nvGraphicFramePr>
        <p:xfrm>
          <a:off x="686371" y="3499555"/>
          <a:ext cx="8277880" cy="223148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653670"/>
                <a:gridCol w="1653670"/>
                <a:gridCol w="1653670"/>
                <a:gridCol w="1653670"/>
                <a:gridCol w="1653670"/>
                <a:gridCol w="1653670"/>
              </a:tblGrid>
              <a:tr h="464711">
                <a:tc>
                  <a:txBody>
                    <a:bodyPr/>
                    <a:lstStyle/>
                    <a:p>
                      <a:pPr algn="ctr">
                        <a:defRPr b="1" sz="1700"/>
                      </a:pPr>
                    </a:p>
                  </a:txBody>
                  <a:tcPr marL="91425" marR="91425" marT="91425" marB="91425" anchor="t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1700"/>
                      </a:pPr>
                    </a:p>
                  </a:txBody>
                  <a:tcPr marL="91425" marR="91425" marT="91425" marB="91425" anchor="t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>
                      <a:solidFill>
                        <a:srgbClr val="9E9E9E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700">
                          <a:solidFill>
                            <a:srgbClr val="FFFFFF"/>
                          </a:solidFill>
                        </a:defRPr>
                      </a:pPr>
                      <a:r>
                        <a:rPr b="1"/>
                        <a:t>Coverage (%)</a:t>
                      </a:r>
                    </a:p>
                  </a:txBody>
                  <a:tcPr marL="91425" marR="91425" marT="91425" marB="91425" anchor="t" anchorCtr="0" horzOverflow="overflow">
                    <a:lnL w="0">
                      <a:miter lim="400000"/>
                    </a:lnL>
                    <a:solidFill>
                      <a:srgbClr val="E60119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Execution Time (s)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rgbClr val="E60119"/>
                    </a:solidFill>
                  </a:tcPr>
                </a:tc>
                <a:tc hMerge="1">
                  <a:tcPr/>
                </a:tc>
              </a:tr>
              <a:tr h="439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L</a:t>
                      </a:r>
                    </a:p>
                  </a:txBody>
                  <a:tcPr marL="91425" marR="91425" marT="91425" marB="91425" anchor="t" anchorCtr="0" horzOverflow="overflow">
                    <a:lnT>
                      <a:solidFill>
                        <a:srgbClr val="9E9E9E"/>
                      </a:solidFill>
                      <a:miter lim="400000"/>
                    </a:lnT>
                    <a:solidFill>
                      <a:srgbClr val="E601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U</a:t>
                      </a:r>
                    </a:p>
                  </a:txBody>
                  <a:tcPr marL="91425" marR="91425" marT="91425" marB="91425" anchor="t" anchorCtr="0" horzOverflow="overflow">
                    <a:lnT>
                      <a:solidFill>
                        <a:srgbClr val="9E9E9E"/>
                      </a:solidFill>
                      <a:miter lim="400000"/>
                    </a:lnT>
                    <a:solidFill>
                      <a:srgbClr val="E601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Width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chemeClr val="accent2">
                        <a:lumOff val="1931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ReCIPH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chemeClr val="accent2">
                        <a:lumOff val="1931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Width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chemeClr val="accent2">
                        <a:lumOff val="1931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ReCIPH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chemeClr val="accent2">
                        <a:lumOff val="19313"/>
                      </a:schemeClr>
                    </a:solidFill>
                  </a:tcPr>
                </a:tc>
              </a:tr>
              <a:tr h="439311"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1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2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68.8%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87.5 %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0.26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0.11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439311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6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68.8%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87.5 %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0.51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0.20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439311"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4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2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100 %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100 %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2.60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2.10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  <a:tr h="439311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6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100 %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100 %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chemeClr val="accent4">
                        <a:lumOff val="165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2.65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2.10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chemeClr val="accent4">
                        <a:lumOff val="16568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03" name="Google Shape;448;g25ef6e5b4ca_0_0"/>
          <p:cNvSpPr txBox="1"/>
          <p:nvPr/>
        </p:nvSpPr>
        <p:spPr>
          <a:xfrm>
            <a:off x="782325" y="6394092"/>
            <a:ext cx="8747750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/>
          <a:p>
            <a:pPr>
              <a:defRPr sz="1200">
                <a:solidFill>
                  <a:srgbClr val="8B8B8B"/>
                </a:solidFill>
              </a:defRPr>
            </a:pPr>
            <a:r>
              <a:t>LIBRA </a:t>
            </a:r>
            <a:r>
              <a:rPr u="sng">
                <a:solidFill>
                  <a:srgbClr val="E50019"/>
                </a:solidFill>
                <a:uFill>
                  <a:solidFill>
                    <a:srgbClr val="E50019"/>
                  </a:solidFill>
                </a:uFill>
                <a:hlinkClick r:id="rId3" invalidUrl="" action="" tgtFrame="" tooltip="" history="1" highlightClick="0" endSnd="0"/>
              </a:rPr>
              <a:t>https://caterinaurban.github.io/project/libra/</a:t>
            </a:r>
            <a:r>
              <a:t> </a:t>
            </a:r>
          </a:p>
        </p:txBody>
      </p:sp>
      <p:grpSp>
        <p:nvGrpSpPr>
          <p:cNvPr id="1509" name="Group"/>
          <p:cNvGrpSpPr/>
          <p:nvPr/>
        </p:nvGrpSpPr>
        <p:grpSpPr>
          <a:xfrm>
            <a:off x="756378" y="791381"/>
            <a:ext cx="8057590" cy="2163106"/>
            <a:chOff x="0" y="0"/>
            <a:chExt cx="8057588" cy="2163105"/>
          </a:xfrm>
        </p:grpSpPr>
        <p:pic>
          <p:nvPicPr>
            <p:cNvPr id="1504" name="Screenshot 2025-12-13 at 17.07.22.png" descr="Screenshot 2025-12-13 at 17.07.2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445478" y="0"/>
              <a:ext cx="1612111" cy="1899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08" name="Group"/>
            <p:cNvGrpSpPr/>
            <p:nvPr/>
          </p:nvGrpSpPr>
          <p:grpSpPr>
            <a:xfrm>
              <a:off x="0" y="193910"/>
              <a:ext cx="5678715" cy="1969196"/>
              <a:chOff x="0" y="0"/>
              <a:chExt cx="5678714" cy="1969195"/>
            </a:xfrm>
          </p:grpSpPr>
          <p:pic>
            <p:nvPicPr>
              <p:cNvPr id="1505" name="NN.pdf" descr="NN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6357" t="8628" r="61676" b="70850"/>
              <a:stretch>
                <a:fillRect/>
              </a:stretch>
            </p:blipFill>
            <p:spPr>
              <a:xfrm>
                <a:off x="0" y="0"/>
                <a:ext cx="3747358" cy="19691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06" name="libra.png" descr="libra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962153" y="419361"/>
                <a:ext cx="967934" cy="8490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07" name="Lol_question_mark.png" descr="Lol_question_mark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5144946" y="579104"/>
                <a:ext cx="533769" cy="5295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9" grpId="1"/>
      <p:bldP build="whole" bldLvl="1" animBg="1" rev="0" advAuto="0" spid="1502" grpId="2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14" name="VNN Comp 202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VNN Comp 2024</a:t>
            </a:r>
          </a:p>
        </p:txBody>
      </p:sp>
      <p:graphicFrame>
        <p:nvGraphicFramePr>
          <p:cNvPr id="1515" name="Google Shape;465;g25ef6e5b4ca_0_443"/>
          <p:cNvGraphicFramePr/>
          <p:nvPr/>
        </p:nvGraphicFramePr>
        <p:xfrm>
          <a:off x="858041" y="1739208"/>
          <a:ext cx="8418192" cy="311010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802888"/>
                <a:gridCol w="2802888"/>
                <a:gridCol w="2802888"/>
              </a:tblGrid>
              <a:tr h="4647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Benchmark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rgbClr val="E601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PyRAT Rank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rgbClr val="E601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Notes</a:t>
                      </a:r>
                    </a:p>
                  </a:txBody>
                  <a:tcPr marL="91425" marR="91425" marT="91425" marB="91425" anchor="t" anchorCtr="0" horzOverflow="overflow">
                    <a:solidFill>
                      <a:srgbClr val="E60119"/>
                    </a:solidFill>
                  </a:tcPr>
                </a:tc>
              </a:tr>
              <a:tr h="439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cGAN 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1 / 6</a:t>
                      </a:r>
                    </a:p>
                  </a:txBody>
                  <a:tcPr marL="91425" marR="91425" marT="91425" marB="91425" anchor="t" anchorCtr="0" horzOverflow="overflow"/>
                </a:tc>
                <a:tc rowSpan="6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700"/>
                        <a:t>First rank position are shared with at least one other tool.  Global ranking was 2 out of 8 submitted tools</a:t>
                      </a:r>
                    </a:p>
                  </a:txBody>
                  <a:tcPr marL="91425" marR="91425" marT="91425" marB="91425" anchor="t" anchorCtr="0" horzOverflow="overflow"/>
                </a:tc>
              </a:tr>
              <a:tr h="439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LinearizeNN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1 / 4</a:t>
                      </a:r>
                    </a:p>
                  </a:txBody>
                  <a:tcPr marL="91425" marR="91425" marT="91425" marB="91425" anchor="t" anchorCtr="0" horzOverflow="overflow"/>
                </a:tc>
                <a:tc vMerge="1">
                  <a:tcPr/>
                </a:tc>
              </a:tr>
              <a:tr h="439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Collins RUL CNN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5 / 7</a:t>
                      </a:r>
                    </a:p>
                  </a:txBody>
                  <a:tcPr marL="91425" marR="91425" marT="91425" marB="91425" anchor="t" anchorCtr="0" horzOverflow="overflow"/>
                </a:tc>
                <a:tc vMerge="1">
                  <a:tcPr/>
                </a:tc>
              </a:tr>
              <a:tr h="439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TLL Verify Bench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1 / 8</a:t>
                      </a:r>
                    </a:p>
                  </a:txBody>
                  <a:tcPr marL="91425" marR="91425" marT="91425" marB="91425" anchor="t" anchorCtr="0" horzOverflow="overflow"/>
                </a:tc>
                <a:tc vMerge="1">
                  <a:tcPr/>
                </a:tc>
              </a:tr>
              <a:tr h="439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ACAS Xu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3 / 8</a:t>
                      </a:r>
                    </a:p>
                  </a:txBody>
                  <a:tcPr marL="91425" marR="91425" marT="91425" marB="91425" anchor="t" anchorCtr="0" horzOverflow="overflow"/>
                </a:tc>
                <a:tc vMerge="1">
                  <a:tcPr/>
                </a:tc>
              </a:tr>
              <a:tr h="439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Dist Shift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1 / 5</a:t>
                      </a:r>
                    </a:p>
                  </a:txBody>
                  <a:tcPr marL="91425" marR="91425" marT="91425" marB="91425" anchor="t" anchorCtr="0" horzOverflow="overflow"/>
                </a:tc>
                <a:tc vMerge="1">
                  <a:tcPr/>
                </a:tc>
              </a:tr>
            </a:tbl>
          </a:graphicData>
        </a:graphic>
      </p:graphicFrame>
      <p:sp>
        <p:nvSpPr>
          <p:cNvPr id="1516" name="PyRAT with ReCIPH input partitioning is used for 6 out of 12 benchmarks"/>
          <p:cNvSpPr txBox="1"/>
          <p:nvPr/>
        </p:nvSpPr>
        <p:spPr>
          <a:xfrm>
            <a:off x="791575" y="1160724"/>
            <a:ext cx="9602739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PyRAT with ReCIPH input partitioning is used for 6 out of 12 benchmarks</a:t>
            </a:r>
          </a:p>
        </p:txBody>
      </p:sp>
      <p:sp>
        <p:nvSpPr>
          <p:cNvPr id="1517" name="Google Shape;448;g25ef6e5b4ca_0_0"/>
          <p:cNvSpPr txBox="1"/>
          <p:nvPr/>
        </p:nvSpPr>
        <p:spPr>
          <a:xfrm>
            <a:off x="782325" y="6394092"/>
            <a:ext cx="8747750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/>
          <a:p>
            <a:pPr>
              <a:defRPr sz="1200">
                <a:solidFill>
                  <a:srgbClr val="8B8B8B"/>
                </a:solidFill>
              </a:defRPr>
            </a:pPr>
            <a:r>
              <a:t>VNN Comp 2024 report </a:t>
            </a:r>
            <a:r>
              <a:rPr u="sng">
                <a:solidFill>
                  <a:srgbClr val="E50019"/>
                </a:solidFill>
                <a:uFill>
                  <a:solidFill>
                    <a:srgbClr val="E50019"/>
                  </a:solidFill>
                </a:uFill>
                <a:hlinkClick r:id="rId3" invalidUrl="" action="" tgtFrame="" tooltip="" history="1" highlightClick="0" endSnd="0"/>
              </a:rPr>
              <a:t>https://arxiv.org/abs/2412.19985</a:t>
            </a:r>
          </a:p>
        </p:txBody>
      </p:sp>
      <p:sp>
        <p:nvSpPr>
          <p:cNvPr id="1518" name="Verification is still a hard challenge!"/>
          <p:cNvSpPr txBox="1"/>
          <p:nvPr/>
        </p:nvSpPr>
        <p:spPr>
          <a:xfrm>
            <a:off x="897375" y="5299133"/>
            <a:ext cx="5226643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Verification is still a hard challenge!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8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23" name="Screenshot 2025-12-15 at 12.39.28.png" descr="Screenshot 2025-12-15 at 12.39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0300" y="2032000"/>
            <a:ext cx="9931400" cy="279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4" name="Local Linearity and Catastrophic Overfit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Local Linearity and Catastrophic Overfitting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27" name="Source of approximations: handling of the non-linearities (activation functions)"/>
          <p:cNvSpPr txBox="1"/>
          <p:nvPr/>
        </p:nvSpPr>
        <p:spPr>
          <a:xfrm>
            <a:off x="242460" y="497500"/>
            <a:ext cx="9212354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Source of approximations: handling of the non-linearities (activation functions)</a:t>
            </a:r>
          </a:p>
        </p:txBody>
      </p:sp>
      <p:pic>
        <p:nvPicPr>
          <p:cNvPr id="15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4925" y="1291576"/>
            <a:ext cx="8638949" cy="4702213"/>
          </a:xfrm>
          <a:prstGeom prst="rect">
            <a:avLst/>
          </a:prstGeom>
          <a:ln w="12700">
            <a:miter lim="400000"/>
          </a:ln>
        </p:spPr>
      </p:pic>
      <p:sp>
        <p:nvSpPr>
          <p:cNvPr id="1529" name="Google Shape;448;g25ef6e5b4ca_0_0"/>
          <p:cNvSpPr txBox="1"/>
          <p:nvPr/>
        </p:nvSpPr>
        <p:spPr>
          <a:xfrm>
            <a:off x="782325" y="6305192"/>
            <a:ext cx="10478695" cy="442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/>
          <a:p>
            <a:pPr>
              <a:defRPr sz="1200">
                <a:solidFill>
                  <a:srgbClr val="8B8B8B"/>
                </a:solidFill>
              </a:defRPr>
            </a:pPr>
            <a:r>
              <a:t>Parallel: WK [Wong2017</a:t>
            </a:r>
            <a:r>
              <a:rPr sz="1100"/>
              <a:t>]</a:t>
            </a:r>
            <a:r>
              <a:t>, FastLin [Weng2018], Neurify [Wang2018], DeepZ [Singh2019], CROWN [Zhang 2018], DeepPoly [Singh 2019]</a:t>
            </a:r>
          </a:p>
          <a:p>
            <a:pPr>
              <a:defRPr sz="1200">
                <a:solidFill>
                  <a:srgbClr val="8B8B8B"/>
                </a:solidFill>
              </a:defRPr>
            </a:pPr>
            <a:r>
              <a:t>(Non-exhaustive list)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1" name="NN_seq.pdf" descr="NN_seq.pdf"/>
          <p:cNvPicPr>
            <a:picLocks noChangeAspect="1"/>
          </p:cNvPicPr>
          <p:nvPr/>
        </p:nvPicPr>
        <p:blipFill>
          <a:blip r:embed="rId2">
            <a:extLst/>
          </a:blip>
          <a:srcRect l="3024" t="26564" r="56770" b="68739"/>
          <a:stretch>
            <a:fillRect/>
          </a:stretch>
        </p:blipFill>
        <p:spPr>
          <a:xfrm>
            <a:off x="1526670" y="1826678"/>
            <a:ext cx="6392836" cy="420031"/>
          </a:xfrm>
          <a:prstGeom prst="rect">
            <a:avLst/>
          </a:prstGeom>
          <a:ln w="12700">
            <a:miter lim="400000"/>
          </a:ln>
        </p:spPr>
      </p:pic>
      <p:sp>
        <p:nvSpPr>
          <p:cNvPr id="15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33" name="Supervised Training (Classification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Supervised Training (Classification)</a:t>
            </a:r>
          </a:p>
        </p:txBody>
      </p:sp>
      <p:sp>
        <p:nvSpPr>
          <p:cNvPr id="1534" name="Equation"/>
          <p:cNvSpPr txBox="1"/>
          <p:nvPr/>
        </p:nvSpPr>
        <p:spPr>
          <a:xfrm>
            <a:off x="7848162" y="1642282"/>
            <a:ext cx="496791" cy="62484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d>
                    <m:dPr>
                      <m:ctrlPr>
                        <a:rPr xmlns:a="http://schemas.openxmlformats.org/drawingml/2006/main" sz="200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eqArr>
                        <m:eqArrPr>
                          <m:ctrlPr>
                            <a:rPr xmlns:a="http://schemas.openxmlformats.org/drawingml/2006/main" sz="20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sSub>
                            <m:e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sSub>
                            <m:e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eqArr>
                    </m:e>
                  </m:d>
                </m:oMath>
              </m:oMathPara>
            </a14:m>
            <a:endParaRPr sz="2000">
              <a:solidFill>
                <a:srgbClr val="262626"/>
              </a:solidFill>
            </a:endParaRPr>
          </a:p>
        </p:txBody>
      </p:sp>
      <p:sp>
        <p:nvSpPr>
          <p:cNvPr id="1535" name="(Logits)"/>
          <p:cNvSpPr txBox="1"/>
          <p:nvPr/>
        </p:nvSpPr>
        <p:spPr>
          <a:xfrm>
            <a:off x="7917570" y="2411779"/>
            <a:ext cx="743102" cy="660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/>
            </a:pPr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165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165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sub>
                  </m:sSub>
                  <m:r>
                    <a:rPr xmlns:a="http://schemas.openxmlformats.org/drawingml/2006/main" sz="165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165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165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</a:p>
          <a:p>
            <a:pPr>
              <a:defRPr b="1"/>
            </a:pPr>
          </a:p>
          <a:p>
            <a:pPr>
              <a:defRPr b="1"/>
            </a:pPr>
            <a:r>
              <a:t>(Logits)</a:t>
            </a:r>
          </a:p>
        </p:txBody>
      </p:sp>
      <p:pic>
        <p:nvPicPr>
          <p:cNvPr id="1536" name="debbie-molle-6DSID8Ey9-U-unsplash.jpg" descr="debbie-molle-6DSID8Ey9-U-unsplash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025" y="1294197"/>
            <a:ext cx="1524001" cy="1484924"/>
          </a:xfrm>
          <a:prstGeom prst="rect">
            <a:avLst/>
          </a:prstGeom>
          <a:ln w="12700">
            <a:miter lim="400000"/>
          </a:ln>
        </p:spPr>
      </p:pic>
      <p:sp>
        <p:nvSpPr>
          <p:cNvPr id="1537" name="Equation"/>
          <p:cNvSpPr txBox="1"/>
          <p:nvPr/>
        </p:nvSpPr>
        <p:spPr>
          <a:xfrm>
            <a:off x="4466249" y="1175382"/>
            <a:ext cx="272766" cy="34466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90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90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sub>
                  </m:sSub>
                </m:oMath>
              </m:oMathPara>
            </a14:m>
            <a:endParaRPr sz="2900">
              <a:solidFill>
                <a:srgbClr val="262626"/>
              </a:solidFill>
            </a:endParaRPr>
          </a:p>
        </p:txBody>
      </p:sp>
      <p:sp>
        <p:nvSpPr>
          <p:cNvPr id="1538" name="Line"/>
          <p:cNvSpPr/>
          <p:nvPr/>
        </p:nvSpPr>
        <p:spPr>
          <a:xfrm>
            <a:off x="9215596" y="2347471"/>
            <a:ext cx="189426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539" name="Line"/>
          <p:cNvSpPr/>
          <p:nvPr/>
        </p:nvSpPr>
        <p:spPr>
          <a:xfrm flipV="1">
            <a:off x="9855512" y="1359002"/>
            <a:ext cx="1" cy="15363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540" name="Line"/>
          <p:cNvSpPr/>
          <p:nvPr/>
        </p:nvSpPr>
        <p:spPr>
          <a:xfrm flipH="1">
            <a:off x="9409048" y="1303177"/>
            <a:ext cx="1518430" cy="1518430"/>
          </a:xfrm>
          <a:prstGeom prst="line">
            <a:avLst/>
          </a:prstGeom>
          <a:ln w="25400">
            <a:solidFill>
              <a:srgbClr val="D424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41" name="Panda"/>
          <p:cNvSpPr txBox="1"/>
          <p:nvPr/>
        </p:nvSpPr>
        <p:spPr>
          <a:xfrm>
            <a:off x="10092871" y="2550567"/>
            <a:ext cx="1003624" cy="382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600">
                <a:solidFill>
                  <a:srgbClr val="18B326"/>
                </a:solidFill>
              </a:defRPr>
            </a:lvl1pPr>
          </a:lstStyle>
          <a:p>
            <a:pPr/>
            <a:r>
              <a:t>Panda</a:t>
            </a:r>
          </a:p>
        </p:txBody>
      </p:sp>
      <p:sp>
        <p:nvSpPr>
          <p:cNvPr id="1542" name="Not Panda"/>
          <p:cNvSpPr txBox="1"/>
          <p:nvPr/>
        </p:nvSpPr>
        <p:spPr>
          <a:xfrm>
            <a:off x="8837522" y="945414"/>
            <a:ext cx="1645482" cy="3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600">
                <a:solidFill>
                  <a:srgbClr val="E60119"/>
                </a:solidFill>
              </a:defRPr>
            </a:lvl1pPr>
          </a:lstStyle>
          <a:p>
            <a:pPr/>
            <a:r>
              <a:t>Not Panda</a:t>
            </a:r>
          </a:p>
        </p:txBody>
      </p:sp>
      <p:sp>
        <p:nvSpPr>
          <p:cNvPr id="1543" name="Multiplication Sign"/>
          <p:cNvSpPr/>
          <p:nvPr/>
        </p:nvSpPr>
        <p:spPr>
          <a:xfrm>
            <a:off x="10082271" y="1712829"/>
            <a:ext cx="171984" cy="171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4"/>
          </a:solidFill>
          <a:ln w="3175">
            <a:solidFill>
              <a:schemeClr val="accent4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44" name="Equation"/>
          <p:cNvSpPr txBox="1"/>
          <p:nvPr/>
        </p:nvSpPr>
        <p:spPr>
          <a:xfrm>
            <a:off x="1147778" y="2959710"/>
            <a:ext cx="174575" cy="1664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9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x</m:t>
                  </m:r>
                </m:oMath>
              </m:oMathPara>
            </a14:m>
            <a:endParaRPr sz="2900">
              <a:solidFill>
                <a:srgbClr val="262626"/>
              </a:solidFill>
            </a:endParaRPr>
          </a:p>
        </p:txBody>
      </p:sp>
      <p:grpSp>
        <p:nvGrpSpPr>
          <p:cNvPr id="1547" name="Group"/>
          <p:cNvGrpSpPr/>
          <p:nvPr/>
        </p:nvGrpSpPr>
        <p:grpSpPr>
          <a:xfrm>
            <a:off x="1807906" y="3509080"/>
            <a:ext cx="8401591" cy="292849"/>
            <a:chOff x="0" y="0"/>
            <a:chExt cx="8401590" cy="292848"/>
          </a:xfrm>
        </p:grpSpPr>
        <p:sp>
          <p:nvSpPr>
            <p:cNvPr id="1545" name="Estimation of the error of the model (using a surrogate loss function)"/>
            <p:cNvSpPr txBox="1"/>
            <p:nvPr/>
          </p:nvSpPr>
          <p:spPr>
            <a:xfrm>
              <a:off x="2793325" y="47732"/>
              <a:ext cx="560826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140368" indent="-140368">
                <a:lnSpc>
                  <a:spcPct val="150000"/>
                </a:lnSpc>
                <a:buClr>
                  <a:srgbClr val="E60119"/>
                </a:buClr>
                <a:buSzPct val="100000"/>
                <a:buChar char="•"/>
              </a:lvl1pPr>
            </a:lstStyle>
            <a:p>
              <a:pPr/>
              <a:r>
                <a:t>Estimation of the error of the model (using a surrogate loss function)  </a:t>
              </a:r>
            </a:p>
          </p:txBody>
        </p:sp>
        <p:pic>
          <p:nvPicPr>
            <p:cNvPr id="154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313861" cy="2928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4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09791" y="5137279"/>
            <a:ext cx="2525231" cy="253826"/>
          </a:xfrm>
          <a:prstGeom prst="rect">
            <a:avLst/>
          </a:prstGeom>
          <a:ln w="12700">
            <a:miter lim="400000"/>
          </a:ln>
        </p:spPr>
      </p:pic>
      <p:sp>
        <p:nvSpPr>
          <p:cNvPr id="1549" name="Gradient Descent: Update of the parameters in the opposite direction of the gradient to minimize the error. Stochastic Gradient Descent (SGD): compute the gradients and do the update over small batch of inputs randomly drawn from the dataset.  One epoch "/>
          <p:cNvSpPr txBox="1"/>
          <p:nvPr/>
        </p:nvSpPr>
        <p:spPr>
          <a:xfrm>
            <a:off x="4608802" y="5165500"/>
            <a:ext cx="6724563" cy="1404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40368" indent="-140368">
              <a:lnSpc>
                <a:spcPct val="150000"/>
              </a:lnSpc>
              <a:buClr>
                <a:srgbClr val="E60119"/>
              </a:buClr>
              <a:buSzPct val="100000"/>
              <a:buChar char="•"/>
            </a:pPr>
            <a:r>
              <a:t>Gradient Descent: Update of the parameters in the opposite direction of the gradient to minimize the error.</a:t>
            </a:r>
            <a:br/>
            <a:r>
              <a:t>Stochastic Gradient Descent (SGD): compute the gradients and do the update over small batch of inputs randomly drawn from the dataset. </a:t>
            </a:r>
            <a:br/>
            <a:r>
              <a:t>One epoch = one full pass over the dataset</a:t>
            </a:r>
          </a:p>
        </p:txBody>
      </p:sp>
      <p:sp>
        <p:nvSpPr>
          <p:cNvPr id="1550" name="Goal: empirical risk minimization. Expectation of the loss function over the dataset"/>
          <p:cNvSpPr txBox="1"/>
          <p:nvPr/>
        </p:nvSpPr>
        <p:spPr>
          <a:xfrm>
            <a:off x="4606546" y="4326390"/>
            <a:ext cx="658651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40368" indent="-140368">
              <a:lnSpc>
                <a:spcPct val="150000"/>
              </a:lnSpc>
              <a:buClr>
                <a:srgbClr val="E60119"/>
              </a:buClr>
              <a:buSzPct val="100000"/>
              <a:buChar char="•"/>
            </a:lvl1pPr>
          </a:lstStyle>
          <a:p>
            <a:pPr/>
            <a:r>
              <a:t>Goal: empirical risk minimization. Expectation of the loss function over the dataset</a:t>
            </a:r>
          </a:p>
        </p:txBody>
      </p:sp>
      <p:pic>
        <p:nvPicPr>
          <p:cNvPr id="155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4527" y="4094845"/>
            <a:ext cx="3155595" cy="6604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43" grpId="1"/>
      <p:bldP build="whole" bldLvl="1" animBg="1" rev="0" advAuto="0" spid="1547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456;g25ef6e5b4ca_0_436"/>
          <p:cNvSpPr txBox="1"/>
          <p:nvPr>
            <p:ph type="sldNum" sz="quarter" idx="2"/>
          </p:nvPr>
        </p:nvSpPr>
        <p:spPr>
          <a:xfrm>
            <a:off x="11504214" y="6394105"/>
            <a:ext cx="188859" cy="2642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51" name="Google Shape;457;g25ef6e5b4ca_0_436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Verification of Neural Networks</a:t>
            </a:r>
          </a:p>
        </p:txBody>
      </p:sp>
      <p:sp>
        <p:nvSpPr>
          <p:cNvPr id="752" name="Square"/>
          <p:cNvSpPr/>
          <p:nvPr/>
        </p:nvSpPr>
        <p:spPr>
          <a:xfrm>
            <a:off x="820301" y="2396746"/>
            <a:ext cx="1270001" cy="1270001"/>
          </a:xfrm>
          <a:prstGeom prst="rect">
            <a:avLst/>
          </a:prstGeom>
          <a:solidFill>
            <a:srgbClr val="66A9D4">
              <a:alpha val="84622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7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6390" y="5311560"/>
            <a:ext cx="537669" cy="463508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Line"/>
          <p:cNvSpPr/>
          <p:nvPr/>
        </p:nvSpPr>
        <p:spPr>
          <a:xfrm>
            <a:off x="9250605" y="2159540"/>
            <a:ext cx="1863590" cy="1863591"/>
          </a:xfrm>
          <a:prstGeom prst="line">
            <a:avLst/>
          </a:prstGeom>
          <a:ln w="25400">
            <a:solidFill>
              <a:srgbClr val="D424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55" name="Line"/>
          <p:cNvSpPr/>
          <p:nvPr/>
        </p:nvSpPr>
        <p:spPr>
          <a:xfrm>
            <a:off x="9398717" y="3748912"/>
            <a:ext cx="209889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756" name="Line"/>
          <p:cNvSpPr/>
          <p:nvPr/>
        </p:nvSpPr>
        <p:spPr>
          <a:xfrm flipV="1">
            <a:off x="9525717" y="2194987"/>
            <a:ext cx="1" cy="168092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759" name="Group"/>
          <p:cNvGrpSpPr/>
          <p:nvPr/>
        </p:nvGrpSpPr>
        <p:grpSpPr>
          <a:xfrm>
            <a:off x="9604948" y="5240956"/>
            <a:ext cx="1462016" cy="463507"/>
            <a:chOff x="0" y="0"/>
            <a:chExt cx="1462014" cy="463506"/>
          </a:xfrm>
        </p:grpSpPr>
        <p:sp>
          <p:nvSpPr>
            <p:cNvPr id="757" name="Equation"/>
            <p:cNvSpPr txBox="1"/>
            <p:nvPr/>
          </p:nvSpPr>
          <p:spPr>
            <a:xfrm>
              <a:off x="0" y="0"/>
              <a:ext cx="1462015" cy="463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39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39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  <m:r>
                      <a:rPr xmlns:a="http://schemas.openxmlformats.org/drawingml/2006/main" sz="39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39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39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?</m:t>
                    </m:r>
                  </m:oMath>
                </m:oMathPara>
              </a14:m>
              <a:endParaRPr sz="3900">
                <a:solidFill>
                  <a:srgbClr val="262626"/>
                </a:solidFill>
              </a:endParaRPr>
            </a:p>
          </p:txBody>
        </p:sp>
        <p:sp>
          <p:nvSpPr>
            <p:cNvPr id="758" name="Square"/>
            <p:cNvSpPr/>
            <p:nvPr/>
          </p:nvSpPr>
          <p:spPr>
            <a:xfrm>
              <a:off x="592992" y="22203"/>
              <a:ext cx="365992" cy="368301"/>
            </a:xfrm>
            <a:prstGeom prst="rect">
              <a:avLst/>
            </a:prstGeom>
            <a:solidFill>
              <a:srgbClr val="66A9D4">
                <a:alpha val="8462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sp>
        <p:nvSpPr>
          <p:cNvPr id="760" name="Equation"/>
          <p:cNvSpPr txBox="1"/>
          <p:nvPr/>
        </p:nvSpPr>
        <p:spPr>
          <a:xfrm>
            <a:off x="5067875" y="5317502"/>
            <a:ext cx="357417" cy="45162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80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380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sub>
                  </m:sSub>
                </m:oMath>
              </m:oMathPara>
            </a14:m>
            <a:endParaRPr sz="3800">
              <a:solidFill>
                <a:srgbClr val="262626"/>
              </a:solidFill>
            </a:endParaRPr>
          </a:p>
        </p:txBody>
      </p:sp>
      <p:sp>
        <p:nvSpPr>
          <p:cNvPr id="761" name="Google Shape;450;g25ef6e5b4ca_0_0"/>
          <p:cNvSpPr txBox="1"/>
          <p:nvPr/>
        </p:nvSpPr>
        <p:spPr>
          <a:xfrm>
            <a:off x="731849" y="822035"/>
            <a:ext cx="10728302" cy="63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0000"/>
              </a:lnSpc>
              <a:defRPr sz="22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Input-output properties</a:t>
            </a:r>
          </a:p>
        </p:txBody>
      </p:sp>
      <p:pic>
        <p:nvPicPr>
          <p:cNvPr id="762" name="NN.pdf" descr="NN.pdf"/>
          <p:cNvPicPr>
            <a:picLocks noChangeAspect="1"/>
          </p:cNvPicPr>
          <p:nvPr/>
        </p:nvPicPr>
        <p:blipFill>
          <a:blip r:embed="rId4">
            <a:extLst/>
          </a:blip>
          <a:srcRect l="16357" t="8628" r="61676" b="70850"/>
          <a:stretch>
            <a:fillRect/>
          </a:stretch>
        </p:blipFill>
        <p:spPr>
          <a:xfrm>
            <a:off x="2536525" y="1542472"/>
            <a:ext cx="5668238" cy="2978599"/>
          </a:xfrm>
          <a:prstGeom prst="rect">
            <a:avLst/>
          </a:prstGeom>
          <a:ln w="12700">
            <a:miter lim="400000"/>
          </a:ln>
        </p:spPr>
      </p:pic>
      <p:sp>
        <p:nvSpPr>
          <p:cNvPr id="763" name="Correct"/>
          <p:cNvSpPr txBox="1"/>
          <p:nvPr/>
        </p:nvSpPr>
        <p:spPr>
          <a:xfrm>
            <a:off x="9617744" y="1817823"/>
            <a:ext cx="1187104" cy="3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600">
                <a:solidFill>
                  <a:srgbClr val="18B326"/>
                </a:solidFill>
              </a:defRPr>
            </a:lvl1pPr>
          </a:lstStyle>
          <a:p>
            <a:pPr/>
            <a:r>
              <a:t>Correct</a:t>
            </a:r>
          </a:p>
        </p:txBody>
      </p:sp>
      <p:sp>
        <p:nvSpPr>
          <p:cNvPr id="764" name="Error"/>
          <p:cNvSpPr txBox="1"/>
          <p:nvPr/>
        </p:nvSpPr>
        <p:spPr>
          <a:xfrm>
            <a:off x="8650917" y="3116106"/>
            <a:ext cx="820143" cy="3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600">
                <a:solidFill>
                  <a:srgbClr val="E60119"/>
                </a:solidFill>
              </a:defRPr>
            </a:lvl1pPr>
          </a:lstStyle>
          <a:p>
            <a:pPr/>
            <a:r>
              <a:t>Error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3" name="NN_seq.pdf" descr="NN_seq.pdf"/>
          <p:cNvPicPr>
            <a:picLocks noChangeAspect="1"/>
          </p:cNvPicPr>
          <p:nvPr/>
        </p:nvPicPr>
        <p:blipFill>
          <a:blip r:embed="rId2">
            <a:extLst/>
          </a:blip>
          <a:srcRect l="3024" t="26564" r="56770" b="68739"/>
          <a:stretch>
            <a:fillRect/>
          </a:stretch>
        </p:blipFill>
        <p:spPr>
          <a:xfrm>
            <a:off x="1526670" y="1826678"/>
            <a:ext cx="6392836" cy="420031"/>
          </a:xfrm>
          <a:prstGeom prst="rect">
            <a:avLst/>
          </a:prstGeom>
          <a:ln w="12700">
            <a:miter lim="400000"/>
          </a:ln>
        </p:spPr>
      </p:pic>
      <p:sp>
        <p:nvSpPr>
          <p:cNvPr id="1554" name="Slide Number"/>
          <p:cNvSpPr txBox="1"/>
          <p:nvPr>
            <p:ph type="sldNum" sz="quarter" idx="2"/>
          </p:nvPr>
        </p:nvSpPr>
        <p:spPr>
          <a:xfrm>
            <a:off x="11487322" y="6394105"/>
            <a:ext cx="205751" cy="2642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55" name="Supervised Training (Classification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Supervised Training (Classification)</a:t>
            </a:r>
          </a:p>
        </p:txBody>
      </p:sp>
      <p:sp>
        <p:nvSpPr>
          <p:cNvPr id="1556" name="Equation"/>
          <p:cNvSpPr txBox="1"/>
          <p:nvPr/>
        </p:nvSpPr>
        <p:spPr>
          <a:xfrm>
            <a:off x="7848162" y="1642282"/>
            <a:ext cx="496791" cy="62484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d>
                    <m:dPr>
                      <m:ctrlPr>
                        <a:rPr xmlns:a="http://schemas.openxmlformats.org/drawingml/2006/main" sz="2000" i="1">
                          <a:solidFill>
                            <a:srgbClr val="0093A7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eqArr>
                        <m:eqArrPr>
                          <m:ctrlPr>
                            <a:rPr xmlns:a="http://schemas.openxmlformats.org/drawingml/2006/main" sz="2000" i="1">
                              <a:solidFill>
                                <a:srgbClr val="0093A7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sSubSup>
                            <m:e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000" i="1">
                                  <a:solidFill>
                                    <a:srgbClr val="0093A7"/>
                                  </a:solidFill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000" i="1">
                                  <a:solidFill>
                                    <a:srgbClr val="0093A7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000" i="1">
                                  <a:solidFill>
                                    <a:srgbClr val="0093A7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  <m:e>
                          <m:sSubSup>
                            <m:e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000" i="1">
                                  <a:solidFill>
                                    <a:srgbClr val="0093A7"/>
                                  </a:solidFill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000" i="1">
                                  <a:solidFill>
                                    <a:srgbClr val="0093A7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000" i="1">
                                  <a:solidFill>
                                    <a:srgbClr val="0093A7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eqArr>
                    </m:e>
                  </m:d>
                </m:oMath>
              </m:oMathPara>
            </a14:m>
            <a:endParaRPr sz="2000">
              <a:solidFill>
                <a:srgbClr val="0093A7"/>
              </a:solidFill>
            </a:endParaRPr>
          </a:p>
        </p:txBody>
      </p:sp>
      <p:pic>
        <p:nvPicPr>
          <p:cNvPr id="1557" name="debbie-molle-6DSID8Ey9-U-unsplash.jpg" descr="debbie-molle-6DSID8Ey9-U-unsplash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025" y="1294197"/>
            <a:ext cx="1524001" cy="1484924"/>
          </a:xfrm>
          <a:prstGeom prst="rect">
            <a:avLst/>
          </a:prstGeom>
          <a:ln w="12700">
            <a:miter lim="400000"/>
          </a:ln>
        </p:spPr>
      </p:pic>
      <p:sp>
        <p:nvSpPr>
          <p:cNvPr id="1558" name="Equation"/>
          <p:cNvSpPr txBox="1"/>
          <p:nvPr/>
        </p:nvSpPr>
        <p:spPr>
          <a:xfrm>
            <a:off x="4466249" y="1175382"/>
            <a:ext cx="325064" cy="34466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900" i="1">
                          <a:solidFill>
                            <a:srgbClr val="007585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sSup>
                        <m:e>
                          <m:r>
                            <a:rPr xmlns:a="http://schemas.openxmlformats.org/drawingml/2006/main" sz="2900" i="1">
                              <a:solidFill>
                                <a:srgbClr val="007585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p>
                          <m:r>
                            <a:rPr xmlns:a="http://schemas.openxmlformats.org/drawingml/2006/main" sz="2900" i="1">
                              <a:solidFill>
                                <a:srgbClr val="007585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sub>
                  </m:sSub>
                </m:oMath>
              </m:oMathPara>
            </a14:m>
            <a:endParaRPr sz="2900">
              <a:solidFill>
                <a:srgbClr val="007686"/>
              </a:solidFill>
            </a:endParaRPr>
          </a:p>
        </p:txBody>
      </p:sp>
      <p:sp>
        <p:nvSpPr>
          <p:cNvPr id="1559" name="Line"/>
          <p:cNvSpPr/>
          <p:nvPr/>
        </p:nvSpPr>
        <p:spPr>
          <a:xfrm>
            <a:off x="9215596" y="2347471"/>
            <a:ext cx="189426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560" name="Line"/>
          <p:cNvSpPr/>
          <p:nvPr/>
        </p:nvSpPr>
        <p:spPr>
          <a:xfrm flipV="1">
            <a:off x="9855512" y="1359002"/>
            <a:ext cx="1" cy="15363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561" name="Line"/>
          <p:cNvSpPr/>
          <p:nvPr/>
        </p:nvSpPr>
        <p:spPr>
          <a:xfrm flipH="1">
            <a:off x="9409048" y="1303177"/>
            <a:ext cx="1518430" cy="1518430"/>
          </a:xfrm>
          <a:prstGeom prst="line">
            <a:avLst/>
          </a:prstGeom>
          <a:ln w="25400">
            <a:solidFill>
              <a:srgbClr val="D424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62" name="Panda"/>
          <p:cNvSpPr txBox="1"/>
          <p:nvPr/>
        </p:nvSpPr>
        <p:spPr>
          <a:xfrm>
            <a:off x="10092871" y="2550567"/>
            <a:ext cx="1003624" cy="382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600">
                <a:solidFill>
                  <a:srgbClr val="18B326"/>
                </a:solidFill>
              </a:defRPr>
            </a:lvl1pPr>
          </a:lstStyle>
          <a:p>
            <a:pPr/>
            <a:r>
              <a:t>Panda</a:t>
            </a:r>
          </a:p>
        </p:txBody>
      </p:sp>
      <p:sp>
        <p:nvSpPr>
          <p:cNvPr id="1563" name="Not Panda"/>
          <p:cNvSpPr txBox="1"/>
          <p:nvPr/>
        </p:nvSpPr>
        <p:spPr>
          <a:xfrm>
            <a:off x="8837522" y="945414"/>
            <a:ext cx="1645482" cy="3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600">
                <a:solidFill>
                  <a:srgbClr val="E60119"/>
                </a:solidFill>
              </a:defRPr>
            </a:lvl1pPr>
          </a:lstStyle>
          <a:p>
            <a:pPr/>
            <a:r>
              <a:t>Not Panda</a:t>
            </a:r>
          </a:p>
        </p:txBody>
      </p:sp>
      <p:sp>
        <p:nvSpPr>
          <p:cNvPr id="1564" name="Multiplication Sign"/>
          <p:cNvSpPr/>
          <p:nvPr/>
        </p:nvSpPr>
        <p:spPr>
          <a:xfrm>
            <a:off x="10508691" y="1950633"/>
            <a:ext cx="171984" cy="171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accent4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/>
                </a:solidFill>
              </a:defRPr>
            </a:pPr>
          </a:p>
        </p:txBody>
      </p:sp>
      <p:sp>
        <p:nvSpPr>
          <p:cNvPr id="1565" name="Equation"/>
          <p:cNvSpPr txBox="1"/>
          <p:nvPr/>
        </p:nvSpPr>
        <p:spPr>
          <a:xfrm>
            <a:off x="1147778" y="2959710"/>
            <a:ext cx="174575" cy="1664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900" i="1">
                      <a:solidFill>
                        <a:srgbClr val="262626"/>
                      </a:solidFill>
                      <a:latin typeface="Cambria Math" panose="02040503050406030204" pitchFamily="18" charset="0"/>
                    </a:rPr>
                    <m:t>x</m:t>
                  </m:r>
                </m:oMath>
              </m:oMathPara>
            </a14:m>
            <a:endParaRPr sz="2900">
              <a:solidFill>
                <a:srgbClr val="262626"/>
              </a:solidFill>
            </a:endParaRPr>
          </a:p>
        </p:txBody>
      </p:sp>
      <p:sp>
        <p:nvSpPr>
          <p:cNvPr id="1566" name="Estimation of the error of the model (using a surrogate loss function)"/>
          <p:cNvSpPr txBox="1"/>
          <p:nvPr/>
        </p:nvSpPr>
        <p:spPr>
          <a:xfrm>
            <a:off x="3884448" y="3909428"/>
            <a:ext cx="5608266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40368" indent="-140368">
              <a:lnSpc>
                <a:spcPct val="150000"/>
              </a:lnSpc>
              <a:buClr>
                <a:srgbClr val="E60119"/>
              </a:buClr>
              <a:buSzPct val="100000"/>
              <a:buChar char="•"/>
            </a:lvl1pPr>
          </a:lstStyle>
          <a:p>
            <a:pPr/>
            <a:r>
              <a:t>Estimation of the error of the model (using a surrogate loss function)  </a:t>
            </a:r>
          </a:p>
        </p:txBody>
      </p:sp>
      <p:pic>
        <p:nvPicPr>
          <p:cNvPr id="156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1123" y="3861695"/>
            <a:ext cx="1313861" cy="292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5437" y="4561601"/>
            <a:ext cx="2525232" cy="253826"/>
          </a:xfrm>
          <a:prstGeom prst="rect">
            <a:avLst/>
          </a:prstGeom>
          <a:ln w="12700">
            <a:miter lim="400000"/>
          </a:ln>
        </p:spPr>
      </p:pic>
      <p:sp>
        <p:nvSpPr>
          <p:cNvPr id="1569" name="Update of the parameters to minimize the error"/>
          <p:cNvSpPr txBox="1"/>
          <p:nvPr/>
        </p:nvSpPr>
        <p:spPr>
          <a:xfrm>
            <a:off x="3884448" y="4589822"/>
            <a:ext cx="383912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40368" indent="-140368">
              <a:lnSpc>
                <a:spcPct val="150000"/>
              </a:lnSpc>
              <a:buClr>
                <a:srgbClr val="E60119"/>
              </a:buClr>
              <a:buSzPct val="100000"/>
              <a:buChar char="•"/>
            </a:lvl1pPr>
          </a:lstStyle>
          <a:p>
            <a:pPr/>
            <a:r>
              <a:t>Update of the parameters to minimize the error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72" name="Robust Learning, more formally"/>
          <p:cNvSpPr txBox="1"/>
          <p:nvPr>
            <p:ph type="title"/>
          </p:nvPr>
        </p:nvSpPr>
        <p:spPr>
          <a:xfrm>
            <a:off x="410104" y="297102"/>
            <a:ext cx="10728326" cy="871828"/>
          </a:xfrm>
          <a:prstGeom prst="rect">
            <a:avLst/>
          </a:prstGeom>
        </p:spPr>
        <p:txBody>
          <a:bodyPr/>
          <a:lstStyle/>
          <a:p>
            <a:pPr/>
            <a:r>
              <a:t>Robust Learning, more formally</a:t>
            </a:r>
          </a:p>
        </p:txBody>
      </p:sp>
      <p:sp>
        <p:nvSpPr>
          <p:cNvPr id="1573" name="[Madry 2018] Goal of robust training:"/>
          <p:cNvSpPr txBox="1"/>
          <p:nvPr/>
        </p:nvSpPr>
        <p:spPr>
          <a:xfrm>
            <a:off x="541808" y="1222108"/>
            <a:ext cx="4363964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228600" indent="-228600">
              <a:lnSpc>
                <a:spcPct val="150000"/>
              </a:lnSpc>
              <a:buSzPct val="100000"/>
              <a:buChar char="•"/>
              <a:defRPr sz="2000"/>
            </a:lvl1pPr>
          </a:lstStyle>
          <a:p>
            <a:pPr/>
            <a:r>
              <a:t>[Madry 2018] Goal of robust training:</a:t>
            </a:r>
          </a:p>
        </p:txBody>
      </p:sp>
      <p:pic>
        <p:nvPicPr>
          <p:cNvPr id="15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62930" y="940080"/>
            <a:ext cx="4411601" cy="847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096" y="1955399"/>
            <a:ext cx="292101" cy="347473"/>
          </a:xfrm>
          <a:prstGeom prst="rect">
            <a:avLst/>
          </a:prstGeom>
          <a:ln w="12700">
            <a:miter lim="400000"/>
          </a:ln>
        </p:spPr>
      </p:pic>
      <p:sp>
        <p:nvSpPr>
          <p:cNvPr id="1576" name="= typically the cross-entropy"/>
          <p:cNvSpPr txBox="1"/>
          <p:nvPr/>
        </p:nvSpPr>
        <p:spPr>
          <a:xfrm>
            <a:off x="1138708" y="1987239"/>
            <a:ext cx="3167858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= typically the cross-entropy</a:t>
            </a:r>
          </a:p>
        </p:txBody>
      </p:sp>
      <p:sp>
        <p:nvSpPr>
          <p:cNvPr id="1577" name="Adversarial training: under-approximate solution of inner-maximization using some attack algorithm…"/>
          <p:cNvSpPr txBox="1"/>
          <p:nvPr/>
        </p:nvSpPr>
        <p:spPr>
          <a:xfrm>
            <a:off x="529108" y="2752371"/>
            <a:ext cx="11605941" cy="1585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228600" indent="-228600">
              <a:lnSpc>
                <a:spcPct val="150000"/>
              </a:lnSpc>
              <a:buSzPct val="100000"/>
              <a:buChar char="•"/>
              <a:defRPr sz="2000"/>
            </a:pPr>
            <a:r>
              <a:t>Adversarial training: under-approximate solution of inner-maximization using some attack algorithm</a:t>
            </a:r>
          </a:p>
          <a:p>
            <a:pPr marL="228600" indent="-228600">
              <a:lnSpc>
                <a:spcPct val="150000"/>
              </a:lnSpc>
              <a:buSzPct val="100000"/>
              <a:buChar char="•"/>
              <a:defRPr sz="2000"/>
            </a:pPr>
          </a:p>
          <a:p>
            <a:pPr>
              <a:lnSpc>
                <a:spcPct val="150000"/>
              </a:lnSpc>
              <a:defRPr sz="2000"/>
            </a:pPr>
          </a:p>
          <a:p>
            <a:pPr marL="228600" indent="-228600">
              <a:lnSpc>
                <a:spcPct val="150000"/>
              </a:lnSpc>
              <a:buSzPct val="100000"/>
              <a:buChar char="•"/>
              <a:defRPr sz="2000"/>
            </a:pPr>
            <a:r>
              <a:t>Certified training: over-approximate solution using </a:t>
            </a:r>
            <a:r>
              <a:rPr b="1"/>
              <a:t>differentiable</a:t>
            </a:r>
            <a:r>
              <a:t> bounding algorithm (in practice IBP)</a:t>
            </a:r>
          </a:p>
        </p:txBody>
      </p:sp>
      <p:pic>
        <p:nvPicPr>
          <p:cNvPr id="157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3955" y="4522672"/>
            <a:ext cx="3959147" cy="423913"/>
          </a:xfrm>
          <a:prstGeom prst="rect">
            <a:avLst/>
          </a:prstGeom>
          <a:ln w="12700">
            <a:miter lim="400000"/>
          </a:ln>
        </p:spPr>
      </p:pic>
      <p:sp>
        <p:nvSpPr>
          <p:cNvPr id="1579" name="with   and    the output bounds computed with IBP"/>
          <p:cNvSpPr txBox="1"/>
          <p:nvPr/>
        </p:nvSpPr>
        <p:spPr>
          <a:xfrm>
            <a:off x="5110891" y="4505385"/>
            <a:ext cx="6502839" cy="72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1">
              <a:defRPr sz="2000"/>
            </a:pPr>
            <a:r>
              <a:t>with </a:t>
            </a:r>
            <a14:m>
              <m:oMath>
                <m:bar>
                  <m:barPr>
                    <m:ctrlP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</m:ctrlPr>
                    <m:pos m:val="top"/>
                  </m:barPr>
                  <m:e>
                    <m:sSub>
                      <m:e>
                        <m:r>
                          <a:rPr xmlns:a="http://schemas.openxmlformats.org/drawingml/2006/main" sz="24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24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)</m:t>
                    </m:r>
                  </m:e>
                </m:bar>
              </m:oMath>
            </a14:m>
            <a:r>
              <a:t> and  </a:t>
            </a:r>
            <a14:m>
              <m:oMath>
                <m:limLow>
                  <m:e>
                    <m:sSub>
                      <m:e>
                        <m:r>
                          <a:rPr xmlns:a="http://schemas.openxmlformats.org/drawingml/2006/main" sz="24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24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)</m:t>
                    </m:r>
                  </m:e>
                  <m:lim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¯</m:t>
                    </m:r>
                  </m:lim>
                </m:limLow>
              </m:oMath>
            </a14:m>
            <a:r>
              <a:t> the output bounds computed with IBP</a:t>
            </a:r>
          </a:p>
        </p:txBody>
      </p:sp>
      <p:pic>
        <p:nvPicPr>
          <p:cNvPr id="158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7586" y="3355621"/>
            <a:ext cx="2943311" cy="317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81" name="with   an adversarial perturbation"/>
          <p:cNvSpPr txBox="1"/>
          <p:nvPr/>
        </p:nvSpPr>
        <p:spPr>
          <a:xfrm>
            <a:off x="4059015" y="3332126"/>
            <a:ext cx="4073970" cy="364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1">
              <a:defRPr sz="2000"/>
            </a:pPr>
            <a:r>
              <a:t>with </a:t>
            </a:r>
            <a14:m>
              <m:oMath>
                <m:sSub>
                  <m:e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x</m:t>
                    </m:r>
                  </m:e>
                  <m:sub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xmlns:a="http://schemas.openxmlformats.org/drawingml/2006/main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v</m:t>
                    </m:r>
                  </m:sub>
                </m:sSub>
              </m:oMath>
            </a14:m>
            <a:r>
              <a:t> an adversarial perturbation</a:t>
            </a:r>
          </a:p>
        </p:txBody>
      </p:sp>
      <p:pic>
        <p:nvPicPr>
          <p:cNvPr id="158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92350" y="1785245"/>
            <a:ext cx="2822492" cy="687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85" name="Screenshot 2025-12-18 at 21.08.53.png" descr="Screenshot 2025-12-18 at 21.08.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2250" y="730250"/>
            <a:ext cx="8191500" cy="5397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88" name="Interval Bound Propagation"/>
          <p:cNvSpPr txBox="1"/>
          <p:nvPr>
            <p:ph type="title"/>
          </p:nvPr>
        </p:nvSpPr>
        <p:spPr>
          <a:xfrm>
            <a:off x="410104" y="297102"/>
            <a:ext cx="10728326" cy="871828"/>
          </a:xfrm>
          <a:prstGeom prst="rect">
            <a:avLst/>
          </a:prstGeom>
        </p:spPr>
        <p:txBody>
          <a:bodyPr/>
          <a:lstStyle/>
          <a:p>
            <a:pPr/>
            <a:r>
              <a:t>Interval Bound Propagation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91" name="Expressive Loss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Expressive Losses</a:t>
            </a:r>
          </a:p>
        </p:txBody>
      </p:sp>
      <p:grpSp>
        <p:nvGrpSpPr>
          <p:cNvPr id="1610" name="Group"/>
          <p:cNvGrpSpPr/>
          <p:nvPr/>
        </p:nvGrpSpPr>
        <p:grpSpPr>
          <a:xfrm>
            <a:off x="725478" y="954923"/>
            <a:ext cx="7571210" cy="2557595"/>
            <a:chOff x="0" y="0"/>
            <a:chExt cx="7571208" cy="2557594"/>
          </a:xfrm>
        </p:grpSpPr>
        <p:sp>
          <p:nvSpPr>
            <p:cNvPr id="1592" name="Rectangle"/>
            <p:cNvSpPr/>
            <p:nvPr/>
          </p:nvSpPr>
          <p:spPr>
            <a:xfrm>
              <a:off x="6619811" y="43664"/>
              <a:ext cx="933486" cy="1149631"/>
            </a:xfrm>
            <a:prstGeom prst="rect">
              <a:avLst/>
            </a:prstGeom>
            <a:solidFill>
              <a:srgbClr val="DDDDDD"/>
            </a:solidFill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93" name="Line"/>
            <p:cNvSpPr/>
            <p:nvPr/>
          </p:nvSpPr>
          <p:spPr>
            <a:xfrm>
              <a:off x="6031796" y="726551"/>
              <a:ext cx="139233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94" name="Line"/>
            <p:cNvSpPr/>
            <p:nvPr/>
          </p:nvSpPr>
          <p:spPr>
            <a:xfrm flipV="1">
              <a:off x="6502152" y="0"/>
              <a:ext cx="1" cy="112928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95" name="Shape"/>
            <p:cNvSpPr/>
            <p:nvPr/>
          </p:nvSpPr>
          <p:spPr>
            <a:xfrm>
              <a:off x="6787610" y="633340"/>
              <a:ext cx="597889" cy="430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34" y="0"/>
                  </a:moveTo>
                  <a:lnTo>
                    <a:pt x="0" y="2501"/>
                  </a:lnTo>
                  <a:lnTo>
                    <a:pt x="785" y="10313"/>
                  </a:lnTo>
                  <a:lnTo>
                    <a:pt x="12837" y="21600"/>
                  </a:lnTo>
                  <a:lnTo>
                    <a:pt x="20748" y="16296"/>
                  </a:lnTo>
                  <a:lnTo>
                    <a:pt x="21600" y="6464"/>
                  </a:lnTo>
                  <a:lnTo>
                    <a:pt x="15541" y="10457"/>
                  </a:lnTo>
                  <a:lnTo>
                    <a:pt x="12074" y="3091"/>
                  </a:lnTo>
                  <a:lnTo>
                    <a:pt x="4407" y="7921"/>
                  </a:lnTo>
                  <a:lnTo>
                    <a:pt x="5734" y="0"/>
                  </a:lnTo>
                  <a:close/>
                </a:path>
              </a:pathLst>
            </a:custGeom>
            <a:solidFill>
              <a:srgbClr val="6BB9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96" name="Line"/>
            <p:cNvSpPr/>
            <p:nvPr/>
          </p:nvSpPr>
          <p:spPr>
            <a:xfrm>
              <a:off x="782303" y="743716"/>
              <a:ext cx="139233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97" name="Line"/>
            <p:cNvSpPr/>
            <p:nvPr/>
          </p:nvSpPr>
          <p:spPr>
            <a:xfrm flipV="1">
              <a:off x="1252659" y="17165"/>
              <a:ext cx="1" cy="112928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98" name="Shape"/>
            <p:cNvSpPr/>
            <p:nvPr/>
          </p:nvSpPr>
          <p:spPr>
            <a:xfrm>
              <a:off x="1538116" y="650505"/>
              <a:ext cx="597889" cy="430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34" y="0"/>
                  </a:moveTo>
                  <a:lnTo>
                    <a:pt x="0" y="2501"/>
                  </a:lnTo>
                  <a:lnTo>
                    <a:pt x="785" y="10313"/>
                  </a:lnTo>
                  <a:lnTo>
                    <a:pt x="12837" y="21600"/>
                  </a:lnTo>
                  <a:lnTo>
                    <a:pt x="20748" y="16296"/>
                  </a:lnTo>
                  <a:lnTo>
                    <a:pt x="21600" y="6464"/>
                  </a:lnTo>
                  <a:lnTo>
                    <a:pt x="15541" y="10457"/>
                  </a:lnTo>
                  <a:lnTo>
                    <a:pt x="12074" y="3091"/>
                  </a:lnTo>
                  <a:lnTo>
                    <a:pt x="4407" y="7921"/>
                  </a:lnTo>
                  <a:lnTo>
                    <a:pt x="5734" y="0"/>
                  </a:lnTo>
                  <a:close/>
                </a:path>
              </a:pathLst>
            </a:custGeom>
            <a:solidFill>
              <a:srgbClr val="6BB9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99" name="Multiplication Sign"/>
            <p:cNvSpPr/>
            <p:nvPr/>
          </p:nvSpPr>
          <p:spPr>
            <a:xfrm>
              <a:off x="1773854" y="785195"/>
              <a:ext cx="126414" cy="126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577" fill="norm" stroke="1" extrusionOk="0">
                  <a:moveTo>
                    <a:pt x="3398" y="1"/>
                  </a:moveTo>
                  <a:cubicBezTo>
                    <a:pt x="3368" y="1"/>
                    <a:pt x="3338" y="12"/>
                    <a:pt x="3315" y="35"/>
                  </a:cubicBezTo>
                  <a:lnTo>
                    <a:pt x="35" y="3315"/>
                  </a:lnTo>
                  <a:cubicBezTo>
                    <a:pt x="-11" y="3361"/>
                    <a:pt x="-11" y="3434"/>
                    <a:pt x="35" y="3480"/>
                  </a:cubicBezTo>
                  <a:lnTo>
                    <a:pt x="7290" y="10733"/>
                  </a:lnTo>
                  <a:cubicBezTo>
                    <a:pt x="7320" y="10764"/>
                    <a:pt x="7320" y="10813"/>
                    <a:pt x="7290" y="10843"/>
                  </a:cubicBezTo>
                  <a:lnTo>
                    <a:pt x="35" y="18098"/>
                  </a:lnTo>
                  <a:cubicBezTo>
                    <a:pt x="-11" y="18144"/>
                    <a:pt x="-11" y="18217"/>
                    <a:pt x="35" y="18263"/>
                  </a:cubicBezTo>
                  <a:lnTo>
                    <a:pt x="3315" y="21543"/>
                  </a:lnTo>
                  <a:cubicBezTo>
                    <a:pt x="3361" y="21589"/>
                    <a:pt x="3434" y="21589"/>
                    <a:pt x="3480" y="21543"/>
                  </a:cubicBezTo>
                  <a:lnTo>
                    <a:pt x="10733" y="14288"/>
                  </a:lnTo>
                  <a:cubicBezTo>
                    <a:pt x="10764" y="14258"/>
                    <a:pt x="10814" y="14258"/>
                    <a:pt x="10845" y="14288"/>
                  </a:cubicBezTo>
                  <a:lnTo>
                    <a:pt x="18098" y="21543"/>
                  </a:lnTo>
                  <a:cubicBezTo>
                    <a:pt x="18144" y="21589"/>
                    <a:pt x="18217" y="21589"/>
                    <a:pt x="18263" y="21543"/>
                  </a:cubicBezTo>
                  <a:lnTo>
                    <a:pt x="21543" y="18263"/>
                  </a:lnTo>
                  <a:cubicBezTo>
                    <a:pt x="21589" y="18217"/>
                    <a:pt x="21589" y="18144"/>
                    <a:pt x="21543" y="18098"/>
                  </a:cubicBezTo>
                  <a:lnTo>
                    <a:pt x="14288" y="10845"/>
                  </a:lnTo>
                  <a:cubicBezTo>
                    <a:pt x="14258" y="10814"/>
                    <a:pt x="14258" y="10764"/>
                    <a:pt x="14288" y="10733"/>
                  </a:cubicBezTo>
                  <a:lnTo>
                    <a:pt x="21543" y="3480"/>
                  </a:lnTo>
                  <a:cubicBezTo>
                    <a:pt x="21588" y="3434"/>
                    <a:pt x="21588" y="3360"/>
                    <a:pt x="21543" y="3315"/>
                  </a:cubicBezTo>
                  <a:lnTo>
                    <a:pt x="18263" y="35"/>
                  </a:lnTo>
                  <a:cubicBezTo>
                    <a:pt x="18217" y="-11"/>
                    <a:pt x="18144" y="-11"/>
                    <a:pt x="18098" y="35"/>
                  </a:cubicBezTo>
                  <a:lnTo>
                    <a:pt x="10845" y="7290"/>
                  </a:lnTo>
                  <a:cubicBezTo>
                    <a:pt x="10814" y="7320"/>
                    <a:pt x="10765" y="7320"/>
                    <a:pt x="10735" y="7290"/>
                  </a:cubicBezTo>
                  <a:lnTo>
                    <a:pt x="3480" y="35"/>
                  </a:lnTo>
                  <a:cubicBezTo>
                    <a:pt x="3457" y="12"/>
                    <a:pt x="3428" y="1"/>
                    <a:pt x="3398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00" name="Line"/>
            <p:cNvSpPr/>
            <p:nvPr/>
          </p:nvSpPr>
          <p:spPr>
            <a:xfrm>
              <a:off x="707117" y="2323920"/>
              <a:ext cx="686409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60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164680"/>
              <a:ext cx="382729" cy="2987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19676" y="1384461"/>
              <a:ext cx="634770" cy="2987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03" name="Equation"/>
            <p:cNvSpPr txBox="1"/>
            <p:nvPr/>
          </p:nvSpPr>
          <p:spPr>
            <a:xfrm>
              <a:off x="1552048" y="2382334"/>
              <a:ext cx="581244" cy="175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α</m:t>
                    </m:r>
                    <m:r>
                      <a:rPr xmlns:a="http://schemas.openxmlformats.org/drawingml/2006/main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m:oMathPara>
              </a14:m>
              <a:endParaRPr sz="2000">
                <a:solidFill>
                  <a:srgbClr val="262626"/>
                </a:solidFill>
              </a:endParaRPr>
            </a:p>
          </p:txBody>
        </p:sp>
        <p:sp>
          <p:nvSpPr>
            <p:cNvPr id="1604" name="Equation"/>
            <p:cNvSpPr txBox="1"/>
            <p:nvPr/>
          </p:nvSpPr>
          <p:spPr>
            <a:xfrm>
              <a:off x="6801541" y="2382334"/>
              <a:ext cx="560416" cy="174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α</m:t>
                    </m:r>
                    <m:r>
                      <a:rPr xmlns:a="http://schemas.openxmlformats.org/drawingml/2006/main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m:oMathPara>
              </a14:m>
              <a:endParaRPr sz="2000">
                <a:solidFill>
                  <a:srgbClr val="262626"/>
                </a:solidFill>
              </a:endParaRPr>
            </a:p>
          </p:txBody>
        </p:sp>
        <p:pic>
          <p:nvPicPr>
            <p:cNvPr id="160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737677" y="1390729"/>
              <a:ext cx="697754" cy="2690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06" name="Line"/>
            <p:cNvSpPr/>
            <p:nvPr/>
          </p:nvSpPr>
          <p:spPr>
            <a:xfrm flipV="1">
              <a:off x="7086554" y="1907959"/>
              <a:ext cx="1" cy="46616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07" name="Line"/>
            <p:cNvSpPr/>
            <p:nvPr/>
          </p:nvSpPr>
          <p:spPr>
            <a:xfrm flipV="1">
              <a:off x="1837060" y="1907959"/>
              <a:ext cx="1" cy="46616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60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110299" y="1484319"/>
              <a:ext cx="1729142" cy="3413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09" name="Line"/>
            <p:cNvSpPr/>
            <p:nvPr/>
          </p:nvSpPr>
          <p:spPr>
            <a:xfrm flipV="1">
              <a:off x="3974869" y="1851950"/>
              <a:ext cx="1" cy="46616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611" name="Google Shape;448;g25ef6e5b4ca_0_0"/>
          <p:cNvSpPr txBox="1"/>
          <p:nvPr/>
        </p:nvSpPr>
        <p:spPr>
          <a:xfrm>
            <a:off x="897208" y="6394538"/>
            <a:ext cx="8747751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1200">
                <a:solidFill>
                  <a:srgbClr val="8B8B8B"/>
                </a:solidFill>
              </a:defRPr>
            </a:lvl1pPr>
          </a:lstStyle>
          <a:p>
            <a:pPr/>
            <a:r>
              <a:t>Expressive Losses for Verified Robustness via Convex Combinations [De Palma 2024] </a:t>
            </a:r>
          </a:p>
        </p:txBody>
      </p:sp>
      <p:sp>
        <p:nvSpPr>
          <p:cNvPr id="1612" name="Different ways of combining have been proposed:…"/>
          <p:cNvSpPr txBox="1"/>
          <p:nvPr/>
        </p:nvSpPr>
        <p:spPr>
          <a:xfrm>
            <a:off x="773281" y="4817049"/>
            <a:ext cx="4789126" cy="1240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  <a:defRPr sz="1600"/>
            </a:pPr>
            <a:r>
              <a:t>Different ways of combining have been proposed:</a:t>
            </a:r>
          </a:p>
          <a:p>
            <a:pPr marL="200526" indent="-200526">
              <a:lnSpc>
                <a:spcPct val="150000"/>
              </a:lnSpc>
              <a:buClr>
                <a:srgbClr val="E60119"/>
              </a:buClr>
              <a:buSzPct val="100000"/>
              <a:buChar char="•"/>
              <a:defRPr sz="1600"/>
            </a:pPr>
            <a:r>
              <a:t>MTL-IBP</a:t>
            </a:r>
          </a:p>
          <a:p>
            <a:pPr marL="200526" indent="-200526">
              <a:lnSpc>
                <a:spcPct val="150000"/>
              </a:lnSpc>
              <a:buClr>
                <a:srgbClr val="E60119"/>
              </a:buClr>
              <a:buSzPct val="100000"/>
              <a:buChar char="•"/>
              <a:defRPr sz="1600"/>
            </a:pPr>
            <a:r>
              <a:t>CC-IBP</a:t>
            </a:r>
          </a:p>
          <a:p>
            <a:pPr marL="200526" indent="-200526">
              <a:lnSpc>
                <a:spcPct val="150000"/>
              </a:lnSpc>
              <a:buClr>
                <a:srgbClr val="E60119"/>
              </a:buClr>
              <a:buSzPct val="100000"/>
              <a:buChar char="•"/>
              <a:defRPr sz="1600"/>
            </a:pPr>
            <a:r>
              <a:t>Exp-IBP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15" name="Expressive Loss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Expressive Losses</a:t>
            </a:r>
          </a:p>
        </p:txBody>
      </p:sp>
      <p:pic>
        <p:nvPicPr>
          <p:cNvPr id="1616" name="Screenshot 2025-12-18 at 10.25.45.png" descr="Screenshot 2025-12-18 at 10.25.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786" y="1790474"/>
            <a:ext cx="10824428" cy="1347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7" name="Screenshot 2025-12-18 at 10.26.35.png" descr="Screenshot 2025-12-18 at 10.26.3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523" y="3509487"/>
            <a:ext cx="10691754" cy="1375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20" name="Trade Offs of CT + AT in CO set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Trade Offs of CT + AT in CO setting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23" name="Sensitivity of CT + AT to"/>
          <p:cNvSpPr txBox="1"/>
          <p:nvPr>
            <p:ph type="title"/>
          </p:nvPr>
        </p:nvSpPr>
        <p:spPr>
          <a:xfrm>
            <a:off x="410104" y="297102"/>
            <a:ext cx="10728326" cy="871828"/>
          </a:xfrm>
          <a:prstGeom prst="rect">
            <a:avLst/>
          </a:prstGeom>
        </p:spPr>
        <p:txBody>
          <a:bodyPr/>
          <a:lstStyle/>
          <a:p>
            <a:pPr/>
            <a:r>
              <a:t>Sensitivity of CT + AT to </a:t>
            </a:r>
            <a14:m>
              <m:oMath>
                <m:r>
                  <a:rPr xmlns:a="http://schemas.openxmlformats.org/drawingml/2006/main" sz="3900" i="1">
                    <a:solidFill>
                      <a:srgbClr val="E50019"/>
                    </a:solidFill>
                    <a:latin typeface="Cambria Math" panose="02040503050406030204" pitchFamily="18" charset="0"/>
                  </a:rPr>
                  <m:t>α</m:t>
                </m:r>
              </m:oMath>
            </a14:m>
          </a:p>
        </p:txBody>
      </p:sp>
      <p:pic>
        <p:nvPicPr>
          <p:cNvPr id="1624" name="Screenshot 2025-12-18 at 10.20.52.png" descr="Screenshot 2025-12-18 at 10.20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0880" y="1253421"/>
            <a:ext cx="3625679" cy="4961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27" name="Time trade offs"/>
          <p:cNvSpPr txBox="1"/>
          <p:nvPr>
            <p:ph type="title"/>
          </p:nvPr>
        </p:nvSpPr>
        <p:spPr>
          <a:xfrm>
            <a:off x="410104" y="297102"/>
            <a:ext cx="10728326" cy="871828"/>
          </a:xfrm>
          <a:prstGeom prst="rect">
            <a:avLst/>
          </a:prstGeom>
        </p:spPr>
        <p:txBody>
          <a:bodyPr/>
          <a:lstStyle/>
          <a:p>
            <a:pPr/>
            <a:r>
              <a:t>Time trade offs</a:t>
            </a:r>
          </a:p>
        </p:txBody>
      </p:sp>
      <p:pic>
        <p:nvPicPr>
          <p:cNvPr id="1628" name="Screenshot 2025-12-18 at 10.29.32.png" descr="Screenshot 2025-12-18 at 10.29.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8095" y="1072764"/>
            <a:ext cx="9392610" cy="47124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31" name="Prevent CO in Softplus network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Prevent CO in Softplus networks</a:t>
            </a:r>
          </a:p>
        </p:txBody>
      </p:sp>
      <p:pic>
        <p:nvPicPr>
          <p:cNvPr id="1632" name="Screenshot 2025-12-18 at 10.31.49.png" descr="Screenshot 2025-12-18 at 10.31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5127" y="1003999"/>
            <a:ext cx="6821746" cy="5752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456;g25ef6e5b4ca_0_436"/>
          <p:cNvSpPr txBox="1"/>
          <p:nvPr>
            <p:ph type="sldNum" sz="quarter" idx="2"/>
          </p:nvPr>
        </p:nvSpPr>
        <p:spPr>
          <a:xfrm>
            <a:off x="11504214" y="6394105"/>
            <a:ext cx="188859" cy="2642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778" name="Group"/>
          <p:cNvGrpSpPr/>
          <p:nvPr/>
        </p:nvGrpSpPr>
        <p:grpSpPr>
          <a:xfrm>
            <a:off x="820301" y="1542472"/>
            <a:ext cx="10265683" cy="4232596"/>
            <a:chOff x="0" y="0"/>
            <a:chExt cx="10265681" cy="4232594"/>
          </a:xfrm>
        </p:grpSpPr>
        <p:grpSp>
          <p:nvGrpSpPr>
            <p:cNvPr id="773" name="Group"/>
            <p:cNvGrpSpPr/>
            <p:nvPr/>
          </p:nvGrpSpPr>
          <p:grpSpPr>
            <a:xfrm>
              <a:off x="-1" y="0"/>
              <a:ext cx="7384462" cy="4232595"/>
              <a:chOff x="0" y="0"/>
              <a:chExt cx="7384460" cy="4232594"/>
            </a:xfrm>
          </p:grpSpPr>
          <p:sp>
            <p:nvSpPr>
              <p:cNvPr id="769" name="Square"/>
              <p:cNvSpPr/>
              <p:nvPr/>
            </p:nvSpPr>
            <p:spPr>
              <a:xfrm>
                <a:off x="0" y="854273"/>
                <a:ext cx="1270000" cy="1270001"/>
              </a:xfrm>
              <a:prstGeom prst="rect">
                <a:avLst/>
              </a:prstGeom>
              <a:solidFill>
                <a:srgbClr val="66A9D4">
                  <a:alpha val="8462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70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216088" y="3769087"/>
                <a:ext cx="537669" cy="463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71" name="Equation"/>
              <p:cNvSpPr txBox="1"/>
              <p:nvPr/>
            </p:nvSpPr>
            <p:spPr>
              <a:xfrm>
                <a:off x="4247574" y="3775030"/>
                <a:ext cx="357416" cy="4516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sSub>
                        <m:e>
                          <m:r>
                            <a:rPr xmlns:a="http://schemas.openxmlformats.org/drawingml/2006/main" sz="38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xmlns:a="http://schemas.openxmlformats.org/drawingml/2006/main" sz="38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</m:oMath>
                  </m:oMathPara>
                </a14:m>
                <a:endParaRPr sz="3800">
                  <a:solidFill>
                    <a:srgbClr val="262626"/>
                  </a:solidFill>
                </a:endParaRPr>
              </a:p>
            </p:txBody>
          </p:sp>
          <p:pic>
            <p:nvPicPr>
              <p:cNvPr id="772" name="NN.pdf" descr="NN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16357" t="8628" r="61676" b="70850"/>
              <a:stretch>
                <a:fillRect/>
              </a:stretch>
            </p:blipFill>
            <p:spPr>
              <a:xfrm>
                <a:off x="1716223" y="0"/>
                <a:ext cx="5668238" cy="29785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77" name="Group"/>
            <p:cNvGrpSpPr/>
            <p:nvPr/>
          </p:nvGrpSpPr>
          <p:grpSpPr>
            <a:xfrm>
              <a:off x="7596196" y="1185478"/>
              <a:ext cx="2669486" cy="571046"/>
              <a:chOff x="0" y="0"/>
              <a:chExt cx="2669485" cy="571044"/>
            </a:xfrm>
          </p:grpSpPr>
          <p:sp>
            <p:nvSpPr>
              <p:cNvPr id="774" name="Group"/>
              <p:cNvSpPr/>
              <p:nvPr/>
            </p:nvSpPr>
            <p:spPr>
              <a:xfrm>
                <a:off x="617104" y="101372"/>
                <a:ext cx="365992" cy="368301"/>
              </a:xfrm>
              <a:prstGeom prst="rect">
                <a:avLst/>
              </a:prstGeom>
              <a:solidFill>
                <a:srgbClr val="66A9D4">
                  <a:alpha val="8462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75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50572"/>
                <a:ext cx="1676400" cy="4699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76" name="Shape"/>
              <p:cNvSpPr/>
              <p:nvPr/>
            </p:nvSpPr>
            <p:spPr>
              <a:xfrm>
                <a:off x="1827277" y="0"/>
                <a:ext cx="842209" cy="571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734" y="0"/>
                    </a:moveTo>
                    <a:lnTo>
                      <a:pt x="0" y="2501"/>
                    </a:lnTo>
                    <a:lnTo>
                      <a:pt x="785" y="10313"/>
                    </a:lnTo>
                    <a:lnTo>
                      <a:pt x="12837" y="21600"/>
                    </a:lnTo>
                    <a:lnTo>
                      <a:pt x="20748" y="16296"/>
                    </a:lnTo>
                    <a:lnTo>
                      <a:pt x="21600" y="6464"/>
                    </a:lnTo>
                    <a:lnTo>
                      <a:pt x="15541" y="10457"/>
                    </a:lnTo>
                    <a:lnTo>
                      <a:pt x="12074" y="3091"/>
                    </a:lnTo>
                    <a:lnTo>
                      <a:pt x="4407" y="7921"/>
                    </a:lnTo>
                    <a:lnTo>
                      <a:pt x="5734" y="0"/>
                    </a:lnTo>
                    <a:close/>
                  </a:path>
                </a:pathLst>
              </a:custGeom>
              <a:solidFill>
                <a:srgbClr val="6BB9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788" name="Group"/>
          <p:cNvGrpSpPr/>
          <p:nvPr/>
        </p:nvGrpSpPr>
        <p:grpSpPr>
          <a:xfrm>
            <a:off x="7941003" y="525069"/>
            <a:ext cx="3620476" cy="1837162"/>
            <a:chOff x="0" y="0"/>
            <a:chExt cx="3620474" cy="1837160"/>
          </a:xfrm>
        </p:grpSpPr>
        <p:grpSp>
          <p:nvGrpSpPr>
            <p:cNvPr id="785" name="Group"/>
            <p:cNvGrpSpPr/>
            <p:nvPr/>
          </p:nvGrpSpPr>
          <p:grpSpPr>
            <a:xfrm>
              <a:off x="718894" y="508809"/>
              <a:ext cx="2901581" cy="1328352"/>
              <a:chOff x="0" y="0"/>
              <a:chExt cx="2901580" cy="1328351"/>
            </a:xfrm>
          </p:grpSpPr>
          <p:sp>
            <p:nvSpPr>
              <p:cNvPr id="779" name="Line"/>
              <p:cNvSpPr/>
              <p:nvPr/>
            </p:nvSpPr>
            <p:spPr>
              <a:xfrm>
                <a:off x="95318" y="1056371"/>
                <a:ext cx="1350757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0" name="Line"/>
              <p:cNvSpPr/>
              <p:nvPr/>
            </p:nvSpPr>
            <p:spPr>
              <a:xfrm flipV="1">
                <a:off x="177049" y="56335"/>
                <a:ext cx="1" cy="108176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1" name="Shape"/>
              <p:cNvSpPr/>
              <p:nvPr/>
            </p:nvSpPr>
            <p:spPr>
              <a:xfrm>
                <a:off x="345956" y="0"/>
                <a:ext cx="822943" cy="592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734" y="0"/>
                    </a:moveTo>
                    <a:lnTo>
                      <a:pt x="0" y="2501"/>
                    </a:lnTo>
                    <a:lnTo>
                      <a:pt x="785" y="10313"/>
                    </a:lnTo>
                    <a:lnTo>
                      <a:pt x="12837" y="21600"/>
                    </a:lnTo>
                    <a:lnTo>
                      <a:pt x="20748" y="16296"/>
                    </a:lnTo>
                    <a:lnTo>
                      <a:pt x="21600" y="6464"/>
                    </a:lnTo>
                    <a:lnTo>
                      <a:pt x="15541" y="10457"/>
                    </a:lnTo>
                    <a:lnTo>
                      <a:pt x="12074" y="3091"/>
                    </a:lnTo>
                    <a:lnTo>
                      <a:pt x="4407" y="7921"/>
                    </a:lnTo>
                    <a:lnTo>
                      <a:pt x="5734" y="0"/>
                    </a:lnTo>
                    <a:close/>
                  </a:path>
                </a:pathLst>
              </a:custGeom>
              <a:solidFill>
                <a:srgbClr val="6BB9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2" name="Line"/>
              <p:cNvSpPr/>
              <p:nvPr/>
            </p:nvSpPr>
            <p:spPr>
              <a:xfrm>
                <a:off x="-1" y="33523"/>
                <a:ext cx="1199323" cy="1199323"/>
              </a:xfrm>
              <a:prstGeom prst="line">
                <a:avLst/>
              </a:prstGeom>
              <a:noFill/>
              <a:ln w="25400" cap="flat">
                <a:solidFill>
                  <a:srgbClr val="D424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783" name="Eo_circle_green_checkmark.svg.png" descr="Eo_circle_green_checkmark.svg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322625" y="784391"/>
                <a:ext cx="543961" cy="5439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84" name="Safe :)"/>
              <p:cNvSpPr txBox="1"/>
              <p:nvPr/>
            </p:nvSpPr>
            <p:spPr>
              <a:xfrm>
                <a:off x="1829174" y="292427"/>
                <a:ext cx="1072407" cy="7434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>
                <a:lvl1pPr marL="228600">
                  <a:spcBef>
                    <a:spcPts val="1200"/>
                  </a:spcBef>
                  <a:defRPr sz="2200"/>
                </a:lvl1pPr>
              </a:lstStyle>
              <a:p>
                <a:pPr/>
                <a:r>
                  <a:t>Safe :)</a:t>
                </a:r>
              </a:p>
            </p:txBody>
          </p:sp>
        </p:grpSp>
        <p:sp>
          <p:nvSpPr>
            <p:cNvPr id="786" name="Correct"/>
            <p:cNvSpPr txBox="1"/>
            <p:nvPr/>
          </p:nvSpPr>
          <p:spPr>
            <a:xfrm>
              <a:off x="1105723" y="0"/>
              <a:ext cx="1187103" cy="382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 sz="2600">
                  <a:solidFill>
                    <a:srgbClr val="18B326"/>
                  </a:solidFill>
                </a:defRPr>
              </a:lvl1pPr>
            </a:lstStyle>
            <a:p>
              <a:pPr/>
              <a:r>
                <a:t>Correct</a:t>
              </a:r>
            </a:p>
          </p:txBody>
        </p:sp>
        <p:sp>
          <p:nvSpPr>
            <p:cNvPr id="787" name="Error"/>
            <p:cNvSpPr txBox="1"/>
            <p:nvPr/>
          </p:nvSpPr>
          <p:spPr>
            <a:xfrm>
              <a:off x="0" y="955394"/>
              <a:ext cx="820143" cy="382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 sz="2600">
                  <a:solidFill>
                    <a:srgbClr val="E60119"/>
                  </a:solidFill>
                </a:defRPr>
              </a:lvl1pPr>
            </a:lstStyle>
            <a:p>
              <a:pPr/>
              <a:r>
                <a:t>Error</a:t>
              </a:r>
            </a:p>
          </p:txBody>
        </p:sp>
      </p:grpSp>
      <p:grpSp>
        <p:nvGrpSpPr>
          <p:cNvPr id="798" name="Group"/>
          <p:cNvGrpSpPr/>
          <p:nvPr/>
        </p:nvGrpSpPr>
        <p:grpSpPr>
          <a:xfrm>
            <a:off x="8022283" y="3934962"/>
            <a:ext cx="3989587" cy="1627585"/>
            <a:chOff x="0" y="0"/>
            <a:chExt cx="3989585" cy="1627584"/>
          </a:xfrm>
        </p:grpSpPr>
        <p:grpSp>
          <p:nvGrpSpPr>
            <p:cNvPr id="795" name="Group"/>
            <p:cNvGrpSpPr/>
            <p:nvPr/>
          </p:nvGrpSpPr>
          <p:grpSpPr>
            <a:xfrm>
              <a:off x="718894" y="254767"/>
              <a:ext cx="3270692" cy="1372818"/>
              <a:chOff x="0" y="0"/>
              <a:chExt cx="3270691" cy="1372817"/>
            </a:xfrm>
          </p:grpSpPr>
          <p:sp>
            <p:nvSpPr>
              <p:cNvPr id="789" name="Line"/>
              <p:cNvSpPr/>
              <p:nvPr/>
            </p:nvSpPr>
            <p:spPr>
              <a:xfrm flipV="1">
                <a:off x="174826" y="22525"/>
                <a:ext cx="1" cy="106818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90" name="Line"/>
              <p:cNvSpPr/>
              <p:nvPr/>
            </p:nvSpPr>
            <p:spPr>
              <a:xfrm>
                <a:off x="94121" y="1010003"/>
                <a:ext cx="1333795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91" name="Shape"/>
              <p:cNvSpPr/>
              <p:nvPr/>
            </p:nvSpPr>
            <p:spPr>
              <a:xfrm>
                <a:off x="283407" y="264320"/>
                <a:ext cx="812609" cy="5845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734" y="0"/>
                    </a:moveTo>
                    <a:lnTo>
                      <a:pt x="0" y="2501"/>
                    </a:lnTo>
                    <a:lnTo>
                      <a:pt x="785" y="10313"/>
                    </a:lnTo>
                    <a:lnTo>
                      <a:pt x="12837" y="21600"/>
                    </a:lnTo>
                    <a:lnTo>
                      <a:pt x="20748" y="16296"/>
                    </a:lnTo>
                    <a:lnTo>
                      <a:pt x="21600" y="6464"/>
                    </a:lnTo>
                    <a:lnTo>
                      <a:pt x="15541" y="10457"/>
                    </a:lnTo>
                    <a:lnTo>
                      <a:pt x="12074" y="3091"/>
                    </a:lnTo>
                    <a:lnTo>
                      <a:pt x="4407" y="7921"/>
                    </a:lnTo>
                    <a:lnTo>
                      <a:pt x="5734" y="0"/>
                    </a:lnTo>
                    <a:close/>
                  </a:path>
                </a:pathLst>
              </a:custGeom>
              <a:solidFill>
                <a:srgbClr val="6BB9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92" name="Line"/>
              <p:cNvSpPr/>
              <p:nvPr/>
            </p:nvSpPr>
            <p:spPr>
              <a:xfrm>
                <a:off x="0" y="0"/>
                <a:ext cx="1184263" cy="1184263"/>
              </a:xfrm>
              <a:prstGeom prst="line">
                <a:avLst/>
              </a:prstGeom>
              <a:noFill/>
              <a:ln w="25400" cap="flat">
                <a:solidFill>
                  <a:srgbClr val="D424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93" name="Unsafe :("/>
              <p:cNvSpPr txBox="1"/>
              <p:nvPr/>
            </p:nvSpPr>
            <p:spPr>
              <a:xfrm>
                <a:off x="1645959" y="320710"/>
                <a:ext cx="1624733" cy="7434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>
                <a:lvl1pPr marL="228600">
                  <a:spcBef>
                    <a:spcPts val="1200"/>
                  </a:spcBef>
                  <a:defRPr sz="2200"/>
                </a:lvl1pPr>
              </a:lstStyle>
              <a:p>
                <a:pPr/>
                <a:r>
                  <a:t>Unsafe :(</a:t>
                </a:r>
              </a:p>
            </p:txBody>
          </p:sp>
          <p:pic>
            <p:nvPicPr>
              <p:cNvPr id="794" name="Cross_red_circle.svg.png" descr="Cross_red_circle.svg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098677" y="839417"/>
                <a:ext cx="533401" cy="533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96" name="Correct"/>
            <p:cNvSpPr txBox="1"/>
            <p:nvPr/>
          </p:nvSpPr>
          <p:spPr>
            <a:xfrm>
              <a:off x="1213753" y="0"/>
              <a:ext cx="1187104" cy="382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 sz="2600">
                  <a:solidFill>
                    <a:srgbClr val="18B326"/>
                  </a:solidFill>
                </a:defRPr>
              </a:lvl1pPr>
            </a:lstStyle>
            <a:p>
              <a:pPr/>
              <a:r>
                <a:t>Correct</a:t>
              </a:r>
            </a:p>
          </p:txBody>
        </p:sp>
        <p:sp>
          <p:nvSpPr>
            <p:cNvPr id="797" name="Error"/>
            <p:cNvSpPr txBox="1"/>
            <p:nvPr/>
          </p:nvSpPr>
          <p:spPr>
            <a:xfrm>
              <a:off x="0" y="749727"/>
              <a:ext cx="820143" cy="382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 sz="2600">
                  <a:solidFill>
                    <a:srgbClr val="E60119"/>
                  </a:solidFill>
                </a:defRPr>
              </a:lvl1pPr>
            </a:lstStyle>
            <a:p>
              <a:pPr/>
              <a:r>
                <a:t>Error</a:t>
              </a:r>
            </a:p>
          </p:txBody>
        </p:sp>
      </p:grpSp>
      <p:sp>
        <p:nvSpPr>
          <p:cNvPr id="799" name="NP-Complete [Katz2017]"/>
          <p:cNvSpPr txBox="1"/>
          <p:nvPr/>
        </p:nvSpPr>
        <p:spPr>
          <a:xfrm>
            <a:off x="547991" y="892412"/>
            <a:ext cx="5732091" cy="365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marL="228600">
              <a:spcBef>
                <a:spcPts val="1200"/>
              </a:spcBef>
              <a:defRPr b="1" sz="2200"/>
            </a:lvl1pPr>
          </a:lstStyle>
          <a:p>
            <a:pPr/>
            <a:r>
              <a:t>NP-Complete [Katz2017]</a:t>
            </a:r>
          </a:p>
        </p:txBody>
      </p:sp>
      <p:sp>
        <p:nvSpPr>
          <p:cNvPr id="800" name="Google Shape;457;g25ef6e5b4ca_0_436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Exact Verification</a:t>
            </a:r>
          </a:p>
        </p:txBody>
      </p:sp>
      <p:sp>
        <p:nvSpPr>
          <p:cNvPr id="801" name="Google Shape;448;g25ef6e5b4ca_0_0"/>
          <p:cNvSpPr txBox="1"/>
          <p:nvPr/>
        </p:nvSpPr>
        <p:spPr>
          <a:xfrm>
            <a:off x="782325" y="6394092"/>
            <a:ext cx="8747750" cy="26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1200">
                <a:solidFill>
                  <a:srgbClr val="8B8B8B"/>
                </a:solidFill>
              </a:defRPr>
            </a:lvl1pPr>
          </a:lstStyle>
          <a:p>
            <a:pPr/>
            <a:r>
              <a:t>Reluplex: An Efficient SMT Solver for Verifying Deep Neural Networks [Katz 2017]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8" grpId="1"/>
      <p:bldP build="whole" bldLvl="1" animBg="1" rev="0" advAuto="0" spid="798" grpId="2"/>
      <p:bldP build="whole" bldLvl="1" animBg="1" rev="0" advAuto="0" spid="799" grpId="3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35" name="Limi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Limits</a:t>
            </a:r>
          </a:p>
        </p:txBody>
      </p:sp>
      <p:sp>
        <p:nvSpPr>
          <p:cNvPr id="1636" name="CIFAR-100"/>
          <p:cNvSpPr txBox="1"/>
          <p:nvPr/>
        </p:nvSpPr>
        <p:spPr>
          <a:xfrm>
            <a:off x="2525919" y="3873587"/>
            <a:ext cx="89215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CIFAR-100</a:t>
            </a:r>
          </a:p>
        </p:txBody>
      </p:sp>
      <p:pic>
        <p:nvPicPr>
          <p:cNvPr id="1637" name="prn18_svhn.pdf" descr="prn18_svh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0250" y="1355117"/>
            <a:ext cx="4775201" cy="2349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8" name="prn18_cifar100.pdf" descr="prn18_cifar100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9489" y="1355098"/>
            <a:ext cx="4775201" cy="2349380"/>
          </a:xfrm>
          <a:prstGeom prst="rect">
            <a:avLst/>
          </a:prstGeom>
          <a:ln w="12700">
            <a:miter lim="400000"/>
          </a:ln>
        </p:spPr>
      </p:pic>
      <p:sp>
        <p:nvSpPr>
          <p:cNvPr id="1639" name="CIFAR SVHN"/>
          <p:cNvSpPr txBox="1"/>
          <p:nvPr/>
        </p:nvSpPr>
        <p:spPr>
          <a:xfrm>
            <a:off x="8596520" y="3873712"/>
            <a:ext cx="1079674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CIFAR SVHN</a:t>
            </a:r>
          </a:p>
        </p:txBody>
      </p:sp>
      <p:sp>
        <p:nvSpPr>
          <p:cNvPr id="1640" name="On CIFAR-100: CO is mitigated, but high cost in empirical robustness (tuning adapted to the epsilon could help)…"/>
          <p:cNvSpPr txBox="1"/>
          <p:nvPr/>
        </p:nvSpPr>
        <p:spPr>
          <a:xfrm>
            <a:off x="545569" y="4425370"/>
            <a:ext cx="10172143" cy="1427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marL="457200" indent="-22860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600"/>
              <a:buChar char="•"/>
              <a:defRPr sz="1600"/>
            </a:pPr>
            <a:r>
              <a:t> On CIFAR-100: CO is mitigated, but high cost in empirical robustness (tuning adapted to the epsilon could help)</a:t>
            </a:r>
          </a:p>
          <a:p>
            <a:pPr marL="457200" indent="-228600">
              <a:lnSpc>
                <a:spcPct val="150000"/>
              </a:lnSpc>
              <a:spcBef>
                <a:spcPts val="1200"/>
              </a:spcBef>
              <a:buClr>
                <a:srgbClr val="E50119"/>
              </a:buClr>
              <a:buSzPts val="1600"/>
              <a:buChar char="•"/>
              <a:defRPr sz="1600"/>
            </a:pPr>
            <a:r>
              <a:t>On SVHN: MTL-IBP fails. MTL-IBP tuning is very sensitive compared to Exp-IBP, especially for deep networks.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43" name="Comparisons with EL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Comparisons with ELLE</a:t>
            </a:r>
          </a:p>
        </p:txBody>
      </p:sp>
      <p:pic>
        <p:nvPicPr>
          <p:cNvPr id="1644" name="Screenshot 2025-12-18 at 10.36.47.png" descr="Screenshot 2025-12-18 at 10.36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42" y="1242022"/>
            <a:ext cx="12100551" cy="3562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47" name="Comparisons with EL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Comparisons with ELLE</a:t>
            </a:r>
          </a:p>
        </p:txBody>
      </p:sp>
      <p:pic>
        <p:nvPicPr>
          <p:cNvPr id="1648" name="Screenshot 2025-12-18 at 10.33.57.png" descr="Screenshot 2025-12-18 at 10.33.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728" y="1512038"/>
            <a:ext cx="11541344" cy="3306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51" name="Some clean accurac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Some clean accuracies</a:t>
            </a:r>
          </a:p>
        </p:txBody>
      </p:sp>
      <p:pic>
        <p:nvPicPr>
          <p:cNvPr id="1652" name="Screenshot 2025-12-18 at 10.46.39.png" descr="Screenshot 2025-12-18 at 10.46.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7687" y="1868320"/>
            <a:ext cx="6096001" cy="3822701"/>
          </a:xfrm>
          <a:prstGeom prst="rect">
            <a:avLst/>
          </a:prstGeom>
          <a:ln w="12700">
            <a:miter lim="400000"/>
          </a:ln>
        </p:spPr>
      </p:pic>
      <p:sp>
        <p:nvSpPr>
          <p:cNvPr id="1653" name="CIFAR-10, CNN-7, 160 epochs"/>
          <p:cNvSpPr txBox="1"/>
          <p:nvPr/>
        </p:nvSpPr>
        <p:spPr>
          <a:xfrm>
            <a:off x="2488787" y="1241722"/>
            <a:ext cx="3499620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CIFAR-10, CNN-7, 160 epochs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56" name="Low Epsilon on standard network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Low Epsilon on standard network?</a:t>
            </a:r>
          </a:p>
        </p:txBody>
      </p:sp>
      <p:pic>
        <p:nvPicPr>
          <p:cNvPr id="1657" name="Screenshot 2025-12-18 at 21.16.56.png" descr="Screenshot 2025-12-18 at 21.16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6173" y="1681180"/>
            <a:ext cx="4460177" cy="2281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60" name="ReCIPH as traversal ord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ReCIPH as traversal order</a:t>
            </a:r>
          </a:p>
        </p:txBody>
      </p:sp>
      <p:pic>
        <p:nvPicPr>
          <p:cNvPr id="1661" name="Screenshot 2025-12-18 at 21.18.20.png" descr="Screenshot 2025-12-18 at 21.18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8084" y="1972158"/>
            <a:ext cx="8415832" cy="291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64" name="Qualitative Resul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Qualitative Results</a:t>
            </a:r>
          </a:p>
        </p:txBody>
      </p:sp>
      <p:pic>
        <p:nvPicPr>
          <p:cNvPr id="1665" name="3953-tinyimagenet-1688.0-crown-eps-0.03137254901960784-label-79.png" descr="3953-tinyimagenet-1688.0-crown-eps-0.03137254901960784-label-7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624" y="2414526"/>
            <a:ext cx="3537562" cy="2653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6" name="original-predicted-as-79-orig-label-79.png" descr="original-predicted-as-79-orig-label-7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34806" y="490349"/>
            <a:ext cx="1352873" cy="1352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7" name="3953-tinyimagenet-4047.0-crown-eps-0.03137254901960784-label-79.png" descr="3953-tinyimagenet-4047.0-crown-eps-0.03137254901960784-label-7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65162" y="2414526"/>
            <a:ext cx="3537561" cy="2653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8" name="3953-tinyimagenet-3125.0-crown-eps-0.03137254901960784-label-135.png" descr="3953-tinyimagenet-3125.0-crown-eps-0.03137254901960784-label-13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34726" y="2346356"/>
            <a:ext cx="3719347" cy="2789511"/>
          </a:xfrm>
          <a:prstGeom prst="rect">
            <a:avLst/>
          </a:prstGeom>
          <a:ln w="12700">
            <a:miter lim="400000"/>
          </a:ln>
        </p:spPr>
      </p:pic>
      <p:sp>
        <p:nvSpPr>
          <p:cNvPr id="1669" name="FS+CT+AT"/>
          <p:cNvSpPr txBox="1"/>
          <p:nvPr/>
        </p:nvSpPr>
        <p:spPr>
          <a:xfrm>
            <a:off x="1625542" y="5633241"/>
            <a:ext cx="89857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FS+CT+AT</a:t>
            </a:r>
          </a:p>
        </p:txBody>
      </p:sp>
      <p:sp>
        <p:nvSpPr>
          <p:cNvPr id="1670" name="CT + AT"/>
          <p:cNvSpPr txBox="1"/>
          <p:nvPr/>
        </p:nvSpPr>
        <p:spPr>
          <a:xfrm>
            <a:off x="5982648" y="5633241"/>
            <a:ext cx="65332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CT + AT</a:t>
            </a:r>
          </a:p>
        </p:txBody>
      </p:sp>
      <p:sp>
        <p:nvSpPr>
          <p:cNvPr id="1671" name="AT"/>
          <p:cNvSpPr txBox="1"/>
          <p:nvPr/>
        </p:nvSpPr>
        <p:spPr>
          <a:xfrm>
            <a:off x="10009088" y="5633241"/>
            <a:ext cx="22670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AT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74" name="Robustness and XAI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Robustness and XAI 1</a:t>
            </a:r>
          </a:p>
        </p:txBody>
      </p:sp>
      <p:pic>
        <p:nvPicPr>
          <p:cNvPr id="1675" name="Screenshot 2025-12-19 at 00.09.43.png" descr="Screenshot 2025-12-19 at 00.09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89611"/>
            <a:ext cx="12192000" cy="3878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78" name="Robustness and XAI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Robustness and XAI 2</a:t>
            </a:r>
          </a:p>
        </p:txBody>
      </p:sp>
      <p:pic>
        <p:nvPicPr>
          <p:cNvPr id="1679" name="Screenshot 2025-12-19 at 00.10.47.png" descr="Screenshot 2025-12-19 at 00.10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5853" y="1019690"/>
            <a:ext cx="8939056" cy="5635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82" name="Robustness and XAI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Robustness and XAI 2</a:t>
            </a:r>
          </a:p>
        </p:txBody>
      </p:sp>
      <p:pic>
        <p:nvPicPr>
          <p:cNvPr id="1683" name="Screenshot 2025-12-19 at 00.11.48.png" descr="Screenshot 2025-12-19 at 00.11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1403" y="1020684"/>
            <a:ext cx="10325897" cy="55380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lide Number"/>
          <p:cNvSpPr txBox="1"/>
          <p:nvPr>
            <p:ph type="sldNum" sz="quarter" idx="2"/>
          </p:nvPr>
        </p:nvSpPr>
        <p:spPr>
          <a:xfrm>
            <a:off x="11504214" y="6394105"/>
            <a:ext cx="188859" cy="2642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04" name="Over-approximating Neural Network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Over-approximating Neural Networks</a:t>
            </a:r>
          </a:p>
        </p:txBody>
      </p:sp>
      <p:sp>
        <p:nvSpPr>
          <p:cNvPr id="805" name="Layer 1"/>
          <p:cNvSpPr txBox="1"/>
          <p:nvPr/>
        </p:nvSpPr>
        <p:spPr>
          <a:xfrm>
            <a:off x="2586659" y="2087827"/>
            <a:ext cx="775613" cy="222784"/>
          </a:xfrm>
          <a:prstGeom prst="rect">
            <a:avLst/>
          </a:prstGeom>
          <a:solidFill>
            <a:schemeClr val="accent2">
              <a:lumOff val="19313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/>
            </a:lvl1pPr>
          </a:lstStyle>
          <a:p>
            <a:pPr/>
            <a:r>
              <a:t>Layer 1</a:t>
            </a:r>
          </a:p>
        </p:txBody>
      </p:sp>
      <p:sp>
        <p:nvSpPr>
          <p:cNvPr id="806" name="Layer 2"/>
          <p:cNvSpPr txBox="1"/>
          <p:nvPr/>
        </p:nvSpPr>
        <p:spPr>
          <a:xfrm>
            <a:off x="4643585" y="2087827"/>
            <a:ext cx="775614" cy="222784"/>
          </a:xfrm>
          <a:prstGeom prst="rect">
            <a:avLst/>
          </a:prstGeom>
          <a:solidFill>
            <a:schemeClr val="accent2">
              <a:lumOff val="19313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/>
            </a:lvl1pPr>
          </a:lstStyle>
          <a:p>
            <a:pPr/>
            <a:r>
              <a:t>Layer 2</a:t>
            </a:r>
          </a:p>
        </p:txBody>
      </p:sp>
      <p:sp>
        <p:nvSpPr>
          <p:cNvPr id="807" name="Layer 3"/>
          <p:cNvSpPr txBox="1"/>
          <p:nvPr/>
        </p:nvSpPr>
        <p:spPr>
          <a:xfrm>
            <a:off x="6700511" y="2087827"/>
            <a:ext cx="775614" cy="222784"/>
          </a:xfrm>
          <a:prstGeom prst="rect">
            <a:avLst/>
          </a:prstGeom>
          <a:solidFill>
            <a:schemeClr val="accent2">
              <a:lumOff val="19313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/>
            </a:lvl1pPr>
          </a:lstStyle>
          <a:p>
            <a:pPr/>
            <a:r>
              <a:t>Layer 3</a:t>
            </a:r>
          </a:p>
        </p:txBody>
      </p:sp>
      <p:sp>
        <p:nvSpPr>
          <p:cNvPr id="808" name="Layer k"/>
          <p:cNvSpPr txBox="1"/>
          <p:nvPr/>
        </p:nvSpPr>
        <p:spPr>
          <a:xfrm>
            <a:off x="9223578" y="2087827"/>
            <a:ext cx="775614" cy="222784"/>
          </a:xfrm>
          <a:prstGeom prst="rect">
            <a:avLst/>
          </a:prstGeom>
          <a:solidFill>
            <a:schemeClr val="accent2">
              <a:lumOff val="19313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/>
            </a:lvl1pPr>
          </a:lstStyle>
          <a:p>
            <a:pPr/>
            <a:r>
              <a:t>Layer k</a:t>
            </a:r>
          </a:p>
        </p:txBody>
      </p:sp>
      <p:sp>
        <p:nvSpPr>
          <p:cNvPr id="835" name="Connection Line"/>
          <p:cNvSpPr/>
          <p:nvPr/>
        </p:nvSpPr>
        <p:spPr>
          <a:xfrm>
            <a:off x="1250785" y="2199218"/>
            <a:ext cx="132317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cxnSp>
        <p:nvCxnSpPr>
          <p:cNvPr id="810" name="Connection Line"/>
          <p:cNvCxnSpPr>
            <a:stCxn id="805" idx="0"/>
            <a:endCxn id="806" idx="0"/>
          </p:cNvCxnSpPr>
          <p:nvPr/>
        </p:nvCxnSpPr>
        <p:spPr>
          <a:xfrm>
            <a:off x="2974465" y="2199218"/>
            <a:ext cx="2056927" cy="1"/>
          </a:xfrm>
          <a:prstGeom prst="straightConnector1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cxnSp>
      <p:cxnSp>
        <p:nvCxnSpPr>
          <p:cNvPr id="811" name="Connection Line"/>
          <p:cNvCxnSpPr>
            <a:stCxn id="806" idx="0"/>
            <a:endCxn id="807" idx="0"/>
          </p:cNvCxnSpPr>
          <p:nvPr/>
        </p:nvCxnSpPr>
        <p:spPr>
          <a:xfrm>
            <a:off x="5031391" y="2199218"/>
            <a:ext cx="2056928" cy="1"/>
          </a:xfrm>
          <a:prstGeom prst="straightConnector1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cxnSp>
      <p:cxnSp>
        <p:nvCxnSpPr>
          <p:cNvPr id="812" name="Connection Line"/>
          <p:cNvCxnSpPr>
            <a:stCxn id="807" idx="0"/>
            <a:endCxn id="808" idx="0"/>
          </p:cNvCxnSpPr>
          <p:nvPr/>
        </p:nvCxnSpPr>
        <p:spPr>
          <a:xfrm>
            <a:off x="7088318" y="2199218"/>
            <a:ext cx="2523068" cy="1"/>
          </a:xfrm>
          <a:prstGeom prst="straightConnector1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cxnSp>
      <p:sp>
        <p:nvSpPr>
          <p:cNvPr id="836" name="Connection Line"/>
          <p:cNvSpPr/>
          <p:nvPr/>
        </p:nvSpPr>
        <p:spPr>
          <a:xfrm>
            <a:off x="10011772" y="2200089"/>
            <a:ext cx="665763" cy="1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sp>
        <p:nvSpPr>
          <p:cNvPr id="814" name="Equation"/>
          <p:cNvSpPr txBox="1"/>
          <p:nvPr/>
        </p:nvSpPr>
        <p:spPr>
          <a:xfrm>
            <a:off x="10886002" y="1886798"/>
            <a:ext cx="496790" cy="62484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d>
                    <m:dPr>
                      <m:ctrlPr>
                        <a:rPr xmlns:a="http://schemas.openxmlformats.org/drawingml/2006/main" sz="200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eqArr>
                        <m:eqArrPr>
                          <m:ctrlPr>
                            <a:rPr xmlns:a="http://schemas.openxmlformats.org/drawingml/2006/main" sz="20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sSub>
                            <m:e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sSub>
                            <m:e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eqArr>
                    </m:e>
                  </m:d>
                </m:oMath>
              </m:oMathPara>
            </a14:m>
            <a:endParaRPr sz="2000">
              <a:solidFill>
                <a:srgbClr val="262626"/>
              </a:solidFill>
            </a:endParaRPr>
          </a:p>
        </p:txBody>
      </p:sp>
      <p:sp>
        <p:nvSpPr>
          <p:cNvPr id="815" name="Square"/>
          <p:cNvSpPr/>
          <p:nvPr/>
        </p:nvSpPr>
        <p:spPr>
          <a:xfrm>
            <a:off x="615785" y="3941578"/>
            <a:ext cx="1270001" cy="1270001"/>
          </a:xfrm>
          <a:prstGeom prst="rect">
            <a:avLst/>
          </a:prstGeom>
          <a:solidFill>
            <a:srgbClr val="66A9D4">
              <a:alpha val="84622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16" name="Input space"/>
          <p:cNvSpPr txBox="1"/>
          <p:nvPr/>
        </p:nvSpPr>
        <p:spPr>
          <a:xfrm>
            <a:off x="784785" y="5474068"/>
            <a:ext cx="9320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Input space</a:t>
            </a:r>
          </a:p>
        </p:txBody>
      </p:sp>
      <p:grpSp>
        <p:nvGrpSpPr>
          <p:cNvPr id="821" name="Group"/>
          <p:cNvGrpSpPr/>
          <p:nvPr/>
        </p:nvGrpSpPr>
        <p:grpSpPr>
          <a:xfrm>
            <a:off x="2745287" y="2211594"/>
            <a:ext cx="2565401" cy="4026632"/>
            <a:chOff x="0" y="0"/>
            <a:chExt cx="2565400" cy="4026630"/>
          </a:xfrm>
        </p:grpSpPr>
        <p:sp>
          <p:nvSpPr>
            <p:cNvPr id="817" name="Exact reachable space and its over-approximation"/>
            <p:cNvSpPr txBox="1"/>
            <p:nvPr/>
          </p:nvSpPr>
          <p:spPr>
            <a:xfrm>
              <a:off x="0" y="3626047"/>
              <a:ext cx="2565400" cy="4005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/>
              <a:r>
                <a:t>Exact reachable space and its over-approximation</a:t>
              </a:r>
            </a:p>
          </p:txBody>
        </p:sp>
        <p:sp>
          <p:nvSpPr>
            <p:cNvPr id="818" name="Square"/>
            <p:cNvSpPr/>
            <p:nvPr/>
          </p:nvSpPr>
          <p:spPr>
            <a:xfrm>
              <a:off x="639185" y="1840488"/>
              <a:ext cx="1055877" cy="1048991"/>
            </a:xfrm>
            <a:prstGeom prst="rect">
              <a:avLst/>
            </a:prstGeom>
            <a:solidFill>
              <a:srgbClr val="DABA7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19" name="Rectangle"/>
            <p:cNvSpPr/>
            <p:nvPr/>
          </p:nvSpPr>
          <p:spPr>
            <a:xfrm rot="13483834">
              <a:off x="686372" y="2102857"/>
              <a:ext cx="948972" cy="509374"/>
            </a:xfrm>
            <a:prstGeom prst="rect">
              <a:avLst/>
            </a:prstGeom>
            <a:solidFill>
              <a:srgbClr val="6BB9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37" name="Connection Line"/>
            <p:cNvSpPr/>
            <p:nvPr/>
          </p:nvSpPr>
          <p:spPr>
            <a:xfrm>
              <a:off x="1164423" y="0"/>
              <a:ext cx="2102" cy="1840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/>
            </a:p>
          </p:txBody>
        </p:sp>
      </p:grpSp>
      <p:grpSp>
        <p:nvGrpSpPr>
          <p:cNvPr id="825" name="Group"/>
          <p:cNvGrpSpPr/>
          <p:nvPr/>
        </p:nvGrpSpPr>
        <p:grpSpPr>
          <a:xfrm>
            <a:off x="5466462" y="2186194"/>
            <a:ext cx="1055876" cy="2811597"/>
            <a:chOff x="0" y="0"/>
            <a:chExt cx="1055875" cy="2811595"/>
          </a:xfrm>
        </p:grpSpPr>
        <p:sp>
          <p:nvSpPr>
            <p:cNvPr id="822" name="Rectangle"/>
            <p:cNvSpPr/>
            <p:nvPr/>
          </p:nvSpPr>
          <p:spPr>
            <a:xfrm>
              <a:off x="0" y="1969171"/>
              <a:ext cx="1055876" cy="842425"/>
            </a:xfrm>
            <a:prstGeom prst="rect">
              <a:avLst/>
            </a:prstGeom>
            <a:solidFill>
              <a:srgbClr val="DABA7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23" name="Shape"/>
            <p:cNvSpPr/>
            <p:nvPr/>
          </p:nvSpPr>
          <p:spPr>
            <a:xfrm>
              <a:off x="0" y="2276794"/>
              <a:ext cx="694020" cy="534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0" y="5193"/>
                  </a:moveTo>
                  <a:lnTo>
                    <a:pt x="0" y="21387"/>
                  </a:lnTo>
                  <a:lnTo>
                    <a:pt x="21600" y="21600"/>
                  </a:lnTo>
                  <a:lnTo>
                    <a:pt x="4159" y="0"/>
                  </a:lnTo>
                  <a:lnTo>
                    <a:pt x="300" y="5193"/>
                  </a:lnTo>
                  <a:close/>
                </a:path>
              </a:pathLst>
            </a:custGeom>
            <a:solidFill>
              <a:srgbClr val="6BB9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38" name="Connection Line"/>
            <p:cNvSpPr/>
            <p:nvPr/>
          </p:nvSpPr>
          <p:spPr>
            <a:xfrm>
              <a:off x="525546" y="0"/>
              <a:ext cx="1971" cy="196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/>
            </a:p>
          </p:txBody>
        </p:sp>
      </p:grpSp>
      <p:grpSp>
        <p:nvGrpSpPr>
          <p:cNvPr id="829" name="Group"/>
          <p:cNvGrpSpPr/>
          <p:nvPr/>
        </p:nvGrpSpPr>
        <p:grpSpPr>
          <a:xfrm>
            <a:off x="7567048" y="2180811"/>
            <a:ext cx="1055876" cy="2841877"/>
            <a:chOff x="0" y="0"/>
            <a:chExt cx="1055875" cy="2841875"/>
          </a:xfrm>
        </p:grpSpPr>
        <p:sp>
          <p:nvSpPr>
            <p:cNvPr id="826" name="Rectangle"/>
            <p:cNvSpPr/>
            <p:nvPr/>
          </p:nvSpPr>
          <p:spPr>
            <a:xfrm>
              <a:off x="0" y="1813051"/>
              <a:ext cx="1055876" cy="1028825"/>
            </a:xfrm>
            <a:prstGeom prst="rect">
              <a:avLst/>
            </a:prstGeom>
            <a:solidFill>
              <a:srgbClr val="DABA7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27" name="Shape"/>
            <p:cNvSpPr/>
            <p:nvPr/>
          </p:nvSpPr>
          <p:spPr>
            <a:xfrm>
              <a:off x="61392" y="1818931"/>
              <a:ext cx="747551" cy="101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3567"/>
                  </a:moveTo>
                  <a:lnTo>
                    <a:pt x="9223" y="21237"/>
                  </a:lnTo>
                  <a:lnTo>
                    <a:pt x="17103" y="21600"/>
                  </a:lnTo>
                  <a:lnTo>
                    <a:pt x="21600" y="0"/>
                  </a:lnTo>
                  <a:lnTo>
                    <a:pt x="0" y="13567"/>
                  </a:lnTo>
                  <a:close/>
                </a:path>
              </a:pathLst>
            </a:custGeom>
            <a:solidFill>
              <a:srgbClr val="6BB9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39" name="Connection Line"/>
            <p:cNvSpPr/>
            <p:nvPr/>
          </p:nvSpPr>
          <p:spPr>
            <a:xfrm>
              <a:off x="518784" y="0"/>
              <a:ext cx="7131" cy="1813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/>
            </a:p>
          </p:txBody>
        </p:sp>
      </p:grpSp>
      <p:grpSp>
        <p:nvGrpSpPr>
          <p:cNvPr id="833" name="Group"/>
          <p:cNvGrpSpPr/>
          <p:nvPr/>
        </p:nvGrpSpPr>
        <p:grpSpPr>
          <a:xfrm>
            <a:off x="10396783" y="3008011"/>
            <a:ext cx="1055876" cy="1870948"/>
            <a:chOff x="0" y="0"/>
            <a:chExt cx="1055875" cy="1870947"/>
          </a:xfrm>
        </p:grpSpPr>
        <p:sp>
          <p:nvSpPr>
            <p:cNvPr id="830" name="Rectangle"/>
            <p:cNvSpPr/>
            <p:nvPr/>
          </p:nvSpPr>
          <p:spPr>
            <a:xfrm>
              <a:off x="0" y="1028523"/>
              <a:ext cx="1055876" cy="842425"/>
            </a:xfrm>
            <a:prstGeom prst="rect">
              <a:avLst/>
            </a:prstGeom>
            <a:solidFill>
              <a:srgbClr val="DABA7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31" name="Shape"/>
            <p:cNvSpPr/>
            <p:nvPr/>
          </p:nvSpPr>
          <p:spPr>
            <a:xfrm>
              <a:off x="121226" y="1157146"/>
              <a:ext cx="813424" cy="585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34" y="0"/>
                  </a:moveTo>
                  <a:lnTo>
                    <a:pt x="0" y="2501"/>
                  </a:lnTo>
                  <a:lnTo>
                    <a:pt x="785" y="10313"/>
                  </a:lnTo>
                  <a:lnTo>
                    <a:pt x="12837" y="21600"/>
                  </a:lnTo>
                  <a:lnTo>
                    <a:pt x="20748" y="16296"/>
                  </a:lnTo>
                  <a:lnTo>
                    <a:pt x="21600" y="6464"/>
                  </a:lnTo>
                  <a:lnTo>
                    <a:pt x="15541" y="10457"/>
                  </a:lnTo>
                  <a:lnTo>
                    <a:pt x="12074" y="3091"/>
                  </a:lnTo>
                  <a:lnTo>
                    <a:pt x="4407" y="7921"/>
                  </a:lnTo>
                  <a:lnTo>
                    <a:pt x="5734" y="0"/>
                  </a:lnTo>
                  <a:close/>
                </a:path>
              </a:pathLst>
            </a:custGeom>
            <a:solidFill>
              <a:srgbClr val="6BB9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40" name="Connection Line"/>
            <p:cNvSpPr/>
            <p:nvPr/>
          </p:nvSpPr>
          <p:spPr>
            <a:xfrm>
              <a:off x="526249" y="0"/>
              <a:ext cx="1199" cy="1028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/>
            </a:p>
          </p:txBody>
        </p:sp>
      </p:grpSp>
      <p:sp>
        <p:nvSpPr>
          <p:cNvPr id="834" name="Equation"/>
          <p:cNvSpPr txBox="1"/>
          <p:nvPr/>
        </p:nvSpPr>
        <p:spPr>
          <a:xfrm>
            <a:off x="578518" y="1886798"/>
            <a:ext cx="491669" cy="62484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d>
                    <m:dPr>
                      <m:ctrlPr>
                        <a:rPr xmlns:a="http://schemas.openxmlformats.org/drawingml/2006/main" sz="200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eqArr>
                        <m:eqArrPr>
                          <m:ctrlPr>
                            <a:rPr xmlns:a="http://schemas.openxmlformats.org/drawingml/2006/main" sz="2000" i="1">
                              <a:solidFill>
                                <a:srgbClr val="262626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sSub>
                            <m:e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sSub>
                            <m:e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000" i="1">
                                  <a:solidFill>
                                    <a:srgbClr val="26262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eqArr>
                    </m:e>
                  </m:d>
                </m:oMath>
              </m:oMathPara>
            </a14:m>
            <a:endParaRPr sz="2000">
              <a:solidFill>
                <a:srgbClr val="262626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5" grpId="2"/>
      <p:bldP build="whole" bldLvl="1" animBg="1" rev="0" advAuto="0" spid="833" grpId="4"/>
      <p:bldP build="whole" bldLvl="1" animBg="1" rev="0" advAuto="0" spid="821" grpId="1"/>
      <p:bldP build="whole" bldLvl="1" animBg="1" rev="0" advAuto="0" spid="829" grpId="3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86" name="Robustness and XAI 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Robustness and XAI 3</a:t>
            </a:r>
          </a:p>
        </p:txBody>
      </p:sp>
      <p:pic>
        <p:nvPicPr>
          <p:cNvPr id="1687" name="Screenshot 2025-12-19 at 00.12.56.png" descr="Screenshot 2025-12-19 at 00.12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0572" y="961868"/>
            <a:ext cx="7927656" cy="5381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Slide Number"/>
          <p:cNvSpPr txBox="1"/>
          <p:nvPr>
            <p:ph type="sldNum" sz="quarter" idx="2"/>
          </p:nvPr>
        </p:nvSpPr>
        <p:spPr>
          <a:xfrm>
            <a:off x="11504214" y="6394105"/>
            <a:ext cx="188859" cy="2642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43" name="Linear Approxim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Linear Approximations</a:t>
            </a:r>
          </a:p>
        </p:txBody>
      </p:sp>
      <p:pic>
        <p:nvPicPr>
          <p:cNvPr id="84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28192" y="1939652"/>
            <a:ext cx="4880935" cy="396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84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17781" y="3492206"/>
            <a:ext cx="5236456" cy="9015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8" name="Group"/>
          <p:cNvGrpSpPr/>
          <p:nvPr/>
        </p:nvGrpSpPr>
        <p:grpSpPr>
          <a:xfrm>
            <a:off x="334563" y="1820847"/>
            <a:ext cx="5759070" cy="3387050"/>
            <a:chOff x="0" y="0"/>
            <a:chExt cx="5759069" cy="3387049"/>
          </a:xfrm>
        </p:grpSpPr>
        <p:pic>
          <p:nvPicPr>
            <p:cNvPr id="846" name="Neural_network_linearized.pdf" descr="Neural_network_linearized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9575" t="35499" r="37330" b="28523"/>
            <a:stretch>
              <a:fillRect/>
            </a:stretch>
          </p:blipFill>
          <p:spPr>
            <a:xfrm>
              <a:off x="0" y="0"/>
              <a:ext cx="5759070" cy="27044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7" name="Equation"/>
            <p:cNvSpPr txBox="1"/>
            <p:nvPr/>
          </p:nvSpPr>
          <p:spPr>
            <a:xfrm>
              <a:off x="2184963" y="2935427"/>
              <a:ext cx="357417" cy="4516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38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38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</m:oMath>
                </m:oMathPara>
              </a14:m>
              <a:endParaRPr sz="3800">
                <a:solidFill>
                  <a:srgbClr val="262626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8" grpId="1"/>
      <p:bldP build="whole" bldLvl="1" animBg="1" rev="0" advAuto="0" spid="844" grpId="2"/>
      <p:bldP build="whole" bldLvl="1" animBg="1" rev="0" advAuto="0" spid="845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Thème Office">
      <a:dk1>
        <a:srgbClr val="262626"/>
      </a:dk1>
      <a:lt1>
        <a:srgbClr val="FFFFFF"/>
      </a:lt1>
      <a:dk2>
        <a:srgbClr val="A7A7A7"/>
      </a:dk2>
      <a:lt2>
        <a:srgbClr val="535353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0000FF"/>
      </a:hlink>
      <a:folHlink>
        <a:srgbClr val="FF00FF"/>
      </a:folHlink>
    </a:clrScheme>
    <a:fontScheme name="Thème Offi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262626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262626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0000FF"/>
      </a:hlink>
      <a:folHlink>
        <a:srgbClr val="FF00FF"/>
      </a:folHlink>
    </a:clrScheme>
    <a:fontScheme name="Thème Offi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262626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262626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